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1753820"/>
            <a:ext cx="9440034" cy="1828801"/>
          </a:xfrm>
        </p:spPr>
        <p:txBody>
          <a:bodyPr/>
          <a:lstStyle/>
          <a:p>
            <a:r>
              <a:rPr lang="ru-RU" dirty="0" err="1" smtClean="0"/>
              <a:t>Миус</a:t>
            </a:r>
            <a:r>
              <a:rPr lang="ru-RU" dirty="0" smtClean="0"/>
              <a:t>-Фронт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6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33" y="1700918"/>
            <a:ext cx="7455142" cy="4511597"/>
          </a:xfrm>
        </p:spPr>
        <p:txBody>
          <a:bodyPr/>
          <a:lstStyle/>
          <a:p>
            <a:pPr algn="just"/>
            <a:r>
              <a:rPr lang="ru-RU" dirty="0"/>
              <a:t>Наступление советских войск началось 17 июля 1943 года после мощной артиллерийской подготовки.  Сражение с первых часов приобрело исключительно упорный характер. Многие мощные узлы обороны и оборонительные сооружения оказались не подавленными артиллерией. Немецкие войска оказывали упорное сопротивление. Кроме того, немецкое командование сразу ввело в бой большие силы авиации, которая эшелонами бомбила наступающие войска и подходящие к месту сражения резервы. Не способствовали успеху и условия местности— вдоль левого берега </a:t>
            </a:r>
            <a:r>
              <a:rPr lang="ru-RU" dirty="0" err="1"/>
              <a:t>Миуса</a:t>
            </a:r>
            <a:r>
              <a:rPr lang="ru-RU" dirty="0"/>
              <a:t> находятся возвышенности, а многочисленные балки затрудняли использование танков.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84" y="2483224"/>
            <a:ext cx="3497570" cy="21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95" y="1477866"/>
            <a:ext cx="6201108" cy="49209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Тем не менее, на направлении главного удара войскам Южного фронта удалось вклиниться в немецкую оборону, прорвать первый оборонительный рубеж и захватить небольшой плацдарм (глубиной 5-6 километров, по фронту до 35 километров) на реке </a:t>
            </a:r>
            <a:r>
              <a:rPr lang="ru-RU" dirty="0" err="1"/>
              <a:t>Миус</a:t>
            </a:r>
            <a:r>
              <a:rPr lang="ru-RU" dirty="0"/>
              <a:t> в </a:t>
            </a:r>
            <a:r>
              <a:rPr lang="ru-RU" dirty="0" err="1"/>
              <a:t>районеСтепановка</a:t>
            </a:r>
            <a:r>
              <a:rPr lang="ru-RU" dirty="0"/>
              <a:t>, Мариновка. Противник оказал упорное сопротивление, и, опираясь на мощную систему обороны, остановил советское наступление. В последующие дни на достигнутом рубеже велись исключительно упорные бои— советские войска непрерывно атаковали врага, немецкие части отбивали их удары и сами непрерывно контратаковали. К месту прорыва перебрасывались подкрепления— к 19 июля немецкое командование дополнительно ввело в бой 4 дивизии из резерва армии:16-ю танково-гренадерскую дивизию,32-ю,111-ю,336-ю пехотные дивизии и унтер-офицерскую школу 6-й армии , а 20 июля —24-й </a:t>
            </a:r>
            <a:r>
              <a:rPr lang="ru-RU" dirty="0" err="1"/>
              <a:t>тарнковый</a:t>
            </a:r>
            <a:r>
              <a:rPr lang="ru-RU" dirty="0"/>
              <a:t> корпус из состава 1-й танковой армии. Срочно были переброшены и несколько авиационных групп с Курского направления, а с не атакованных участков фронта — большое количество немецкой артиллерии.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45" y="2394858"/>
            <a:ext cx="4443141" cy="30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48366"/>
            <a:ext cx="5948559" cy="49470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Советское командование также ввело в бой фронтовой резерв— во второй половине дня 17 июля началась переброска на плацдарм 2-й гвардейской армии. В связи с неудачными действиями 28-й армии, фронтовой резерв </a:t>
            </a:r>
            <a:r>
              <a:rPr lang="ru-RU" dirty="0" err="1"/>
              <a:t>Толбухин</a:t>
            </a:r>
            <a:r>
              <a:rPr lang="ru-RU" dirty="0"/>
              <a:t> решил вводить в бой в полосе 5-й ударной армии. Но ввод в бой 2-й гвардейской армии и её </a:t>
            </a:r>
            <a:r>
              <a:rPr lang="ru-RU" dirty="0" err="1"/>
              <a:t>мехкорпусов</a:t>
            </a:r>
            <a:r>
              <a:rPr lang="ru-RU" dirty="0"/>
              <a:t> был организован неудачно: они атаковали по мере переправы частей через </a:t>
            </a:r>
            <a:r>
              <a:rPr lang="ru-RU" dirty="0" err="1"/>
              <a:t>Миус</a:t>
            </a:r>
            <a:r>
              <a:rPr lang="ru-RU" dirty="0"/>
              <a:t>, подход войск к переправам и переправа производились под непрерывными бомбежками немецкой авиации, движение частей армии было сразу установлено немецкой разведкой. Мощного удара не получилось, армия «завязла» в обороне врага, сумев продвинуться только на несколько километров и освободив три села. Несмотря на упорство сражения, ни одна из сторон не могла добиться успеха.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179" y="2029369"/>
            <a:ext cx="2581275" cy="177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4" y="3303535"/>
            <a:ext cx="2382339" cy="3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Немецкое контрнаступление, 30 Июля 1943 года.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30 июля противник нанёс сильный контрудар этими силами (в бой введено единовременно до 258 танков и около 100 штурмовых орудий) в полосе сильно ослабленного в предыдущих боях 31-го стрелкового корпуса 5-й ударной армии и соседних частей 28-й армии. Также 294-я пехотная и  15-я </a:t>
            </a:r>
            <a:r>
              <a:rPr lang="ru-RU" dirty="0" err="1"/>
              <a:t>авиаполевая</a:t>
            </a:r>
            <a:r>
              <a:rPr lang="ru-RU" dirty="0"/>
              <a:t> дивизии атаковали части 2-й ударной армии. Наступавшим частям 24-го немецкого танкового корпуса удалось прорвать оборону советских войск, при этом четыре стрелковых полка были окружены. 2-й немецкий танковый корпус СС только на одном участке смог незначительно вклиниться в советскую оборону, на остальных участках его наступление было отбито с большими потерями (91 танк и свыше 900 человек). Ожесточенное сражение продолжалось всю ночь и следующие сутки. Стороны непрерывно контратаковали друг друга; позиции, высоты и населённые пункты неоднократно переходили из рук в руки. Но непосредственная угроза переправам и как следствие— окружения советских войск на плацдарме— со стороны немецкого 24-го танкового корпуса сохранялась.</a:t>
            </a:r>
          </a:p>
        </p:txBody>
      </p:sp>
    </p:spTree>
    <p:extLst>
      <p:ext uri="{BB962C8B-B14F-4D97-AF65-F5344CB8AC3E}">
        <p14:creationId xmlns:p14="http://schemas.microsoft.com/office/powerpoint/2010/main" val="341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5687302" cy="47815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 августа непрерывные немецкие атаки продолжались, продвижение врага развивалось, хотя и очень медленно из-за сопротивления советских войск, но безостановочно. Немцы ввели в бой практически все боеспособные танки— 400—500 единиц. Командующие армиями были вынуждены начать частичный отвод войск за </a:t>
            </a:r>
            <a:r>
              <a:rPr lang="ru-RU" dirty="0" err="1"/>
              <a:t>Миус</a:t>
            </a:r>
            <a:r>
              <a:rPr lang="ru-RU" dirty="0"/>
              <a:t> по своей инициативе. Видя невозможность восстановления позиций и чтобы не допустить уничтожения войск на плацдарме, командующий фронтом </a:t>
            </a:r>
            <a:r>
              <a:rPr lang="ru-RU" dirty="0" err="1"/>
              <a:t>Ф.И.Толбухин</a:t>
            </a:r>
            <a:r>
              <a:rPr lang="ru-RU" dirty="0"/>
              <a:t> вечером 1 августа обратился в Ставку за разрешением на отвод войск за </a:t>
            </a:r>
            <a:r>
              <a:rPr lang="ru-RU" dirty="0" err="1"/>
              <a:t>Миус</a:t>
            </a:r>
            <a:r>
              <a:rPr lang="ru-RU" dirty="0"/>
              <a:t>. Разрешение было получено, эвакуация была выполнена в сложной обстановке под прикрытием усиленных арьергардов основными силами в ночь на 2 августа, а к 17-00 2 августа переправились и прикрывавшие отход части.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4" y="1828798"/>
            <a:ext cx="2738983" cy="38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6" y="1248973"/>
            <a:ext cx="6262068" cy="40587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 вспомогательных направлениях наступление советских войск было отбито: 51-я армия продвинулась 17-го июля на несколько километров, но 20-го июля немецким контрударом отброшена в исходное положение. Последующие атаки до 27 июля успеха не имели. Аналогично так же завершился удар и в 44-й армии.</a:t>
            </a:r>
          </a:p>
          <a:p>
            <a:pPr algn="just"/>
            <a:r>
              <a:rPr lang="ru-RU" dirty="0"/>
              <a:t>Пробить оборону противника в районе </a:t>
            </a:r>
            <a:r>
              <a:rPr lang="ru-RU" dirty="0" err="1"/>
              <a:t>Миуса</a:t>
            </a:r>
            <a:r>
              <a:rPr lang="ru-RU" dirty="0"/>
              <a:t> удалось в ходе Донбасской операции. </a:t>
            </a:r>
          </a:p>
          <a:p>
            <a:pPr algn="just"/>
            <a:r>
              <a:rPr lang="ru-RU" dirty="0"/>
              <a:t>Донбасская операция началась 13 августа 1943 наступлением правого крыла   Эти войска форсировали Северский Донец и продвигаясь вдоль правого берега реки, помогали Степному фронту в освобождении в освобождении  Харькова. 16 августа перешли в наступление войска Южного фронта и прорвали немецкую оборону. 30 августа при содействии морского десанта был освобождён Таганрог. В районе города был окружён и уничтожен 29-й немецкий корпус. После того как над группой армий «Юг» нависла угроза расчленения и уничтожения, Гитлер разрешил её частям отойти за Днепр.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766" y="1713186"/>
            <a:ext cx="4648214" cy="27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все закончилось…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3214020"/>
          </a:xfrm>
        </p:spPr>
        <p:txBody>
          <a:bodyPr/>
          <a:lstStyle/>
          <a:p>
            <a:pPr algn="just"/>
            <a:r>
              <a:rPr lang="ru-RU" dirty="0"/>
              <a:t>1 сентября немецкие войска начали отступать по всему фронту в Донбассе. 4 сентября 1943 года в ходе Донбасской операции советские войска освободили Калиновку, пригород Горловки .5 сентября 1943 года город был полностью освобождён от немецкой оккупации, и одновременно ударные части Южного фронта </a:t>
            </a:r>
            <a:r>
              <a:rPr lang="ru-RU" dirty="0" smtClean="0"/>
              <a:t>освободили Артемовск</a:t>
            </a:r>
            <a:r>
              <a:rPr lang="ru-RU" dirty="0"/>
              <a:t>, а 8 сентября — столицу Донбасса </a:t>
            </a:r>
            <a:r>
              <a:rPr lang="ru-RU" dirty="0" err="1"/>
              <a:t>Сталино</a:t>
            </a:r>
            <a:r>
              <a:rPr lang="ru-RU" dirty="0"/>
              <a:t> (ныне Донецк).</a:t>
            </a:r>
          </a:p>
          <a:p>
            <a:pPr algn="just"/>
            <a:r>
              <a:rPr lang="ru-RU" dirty="0"/>
              <a:t>Преследуя противника, войска Юго-Западного фронта 22 сентября отбросили его за Днепр на </a:t>
            </a:r>
            <a:r>
              <a:rPr lang="ru-RU" dirty="0" smtClean="0"/>
              <a:t>участке Днепропетровск </a:t>
            </a:r>
            <a:r>
              <a:rPr lang="ru-RU" dirty="0"/>
              <a:t>-Запорожье. Войска Южного фронта в тот же день вышли к реке Молочная. Этим закончилась Донбасская операция.</a:t>
            </a:r>
          </a:p>
          <a:p>
            <a:endParaRPr lang="ru-RU" dirty="0"/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5" y="4521072"/>
            <a:ext cx="3588560" cy="20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2" y="1769540"/>
            <a:ext cx="10327321" cy="1828801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 </a:t>
            </a:r>
            <a:r>
              <a:rPr lang="ru-RU" dirty="0" smtClean="0"/>
              <a:t>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4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Миус</a:t>
            </a:r>
            <a:r>
              <a:rPr lang="ru-RU" dirty="0" smtClean="0"/>
              <a:t>-Фронт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485" y="1548368"/>
            <a:ext cx="4616148" cy="47118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Укреплённый оборонительный рубеж немецких вооружённых сил на западном берегу р. </a:t>
            </a:r>
            <a:r>
              <a:rPr lang="ru-RU" dirty="0" err="1"/>
              <a:t>Миус</a:t>
            </a:r>
            <a:r>
              <a:rPr lang="ru-RU" dirty="0"/>
              <a:t> вошёл в  историю  как «</a:t>
            </a:r>
            <a:r>
              <a:rPr lang="ru-RU" dirty="0" err="1"/>
              <a:t>Миус</a:t>
            </a:r>
            <a:r>
              <a:rPr lang="ru-RU" dirty="0"/>
              <a:t>-фронт». Он был создан ещё в декабре 1941 года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Глубина укреплений линии местами доходила до 11 километров. Вдоль р. </a:t>
            </a:r>
            <a:r>
              <a:rPr lang="ru-RU" dirty="0" err="1"/>
              <a:t>Миус</a:t>
            </a:r>
            <a:r>
              <a:rPr lang="ru-RU" dirty="0"/>
              <a:t> линия проходила по правому, то есть высокому берегу реки. Также были использованы частые обрывы, высоты, овраги и скалы, характерные для данного участка Донецкого кряжа. В том числе, в систему обороны входил курган </a:t>
            </a:r>
            <a:r>
              <a:rPr lang="ru-RU" dirty="0" err="1"/>
              <a:t>Саур</a:t>
            </a:r>
            <a:r>
              <a:rPr lang="ru-RU" dirty="0"/>
              <a:t>-Могила — господствующая высота вблизи с. </a:t>
            </a:r>
            <a:r>
              <a:rPr lang="ru-RU" dirty="0" err="1"/>
              <a:t>Сауровка</a:t>
            </a:r>
            <a:r>
              <a:rPr lang="ru-RU" dirty="0"/>
              <a:t> в Шахтерском районе Донецкой области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1758575"/>
            <a:ext cx="3836126" cy="2360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23" y="3709851"/>
            <a:ext cx="4641669" cy="23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733" y="1469690"/>
            <a:ext cx="6288194" cy="47031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Всего для обороны было задействовано порядка 800 населённых пунктов в полосе шириной 45-50 километров. Вторая линия обороны проходила по правым берегам рек Крынка  и Мокрый </a:t>
            </a:r>
            <a:r>
              <a:rPr lang="ru-RU" dirty="0" err="1"/>
              <a:t>Еланчик</a:t>
            </a:r>
            <a:r>
              <a:rPr lang="ru-RU" dirty="0"/>
              <a:t> и через населённые пункты Красный Кут, </a:t>
            </a:r>
            <a:r>
              <a:rPr lang="ru-RU" dirty="0" err="1"/>
              <a:t>Мануйловка</a:t>
            </a:r>
            <a:r>
              <a:rPr lang="ru-RU" dirty="0"/>
              <a:t>, Андреевка. Третья линия обороны проходила по правому берегу реки </a:t>
            </a:r>
            <a:r>
              <a:rPr lang="ru-RU" dirty="0" err="1"/>
              <a:t>Кальмиус</a:t>
            </a:r>
            <a:r>
              <a:rPr lang="ru-RU" dirty="0"/>
              <a:t>, к востоку от </a:t>
            </a:r>
            <a:r>
              <a:rPr lang="ru-RU" dirty="0" err="1"/>
              <a:t>Сталино</a:t>
            </a:r>
            <a:r>
              <a:rPr lang="ru-RU" dirty="0"/>
              <a:t>, Макеевки и Горловки. Однако эти укрепления в боях задействованы не были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Были сооружены цепи из дотов и дзотов, пулеметные гнёзда и артиллерийские позиции. Были заминированы поля, прорыты траншеи, противотанковые рвы и выставлены проволочные заграждения. Ширина минных полей была не менее 200 метров. Плотность дотов и дзотов доходила до 20-30 на квадратный километр.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403" y="2066883"/>
            <a:ext cx="4160688" cy="30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Осень 1941-весна 1942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588" y="1604274"/>
            <a:ext cx="5382502" cy="469447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На рубеж р. </a:t>
            </a:r>
            <a:r>
              <a:rPr lang="ru-RU" dirty="0" err="1"/>
              <a:t>Миус</a:t>
            </a:r>
            <a:r>
              <a:rPr lang="ru-RU" dirty="0"/>
              <a:t> немецкая армия (танковая группа Клейста) вышла в середине октября 1941: 17 октября пал Таганрог. Наступившая осенняя распутица и истощение запасов горючего заставили задержать продвижение. Командующий группы «Юг» фельдмаршал Герд фон </a:t>
            </a:r>
            <a:r>
              <a:rPr lang="ru-RU" dirty="0" err="1"/>
              <a:t>Рундштедт</a:t>
            </a:r>
            <a:r>
              <a:rPr lang="ru-RU" dirty="0"/>
              <a:t> полагал, что в преддверии зимы продолжать наступление не следует. Поэтому было начато сооружение линии укреплений на р. </a:t>
            </a:r>
            <a:r>
              <a:rPr lang="ru-RU" dirty="0" err="1"/>
              <a:t>Миус</a:t>
            </a:r>
            <a:r>
              <a:rPr lang="ru-RU" dirty="0"/>
              <a:t>. Однако Гитлер настоял на продолжении наступления, и 17 ноября танки Клейста двинулись на Ростов-на-Дону. После недели упорных боёв оборона Красной Армии была сломлена, и в ночь на 20 ноября немецкие войска вошли в город.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5" y="2003651"/>
            <a:ext cx="2857500" cy="3895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385" y="1415141"/>
            <a:ext cx="3147061" cy="220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286" y="3260475"/>
            <a:ext cx="2667000" cy="31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54" y="1648366"/>
            <a:ext cx="5277999" cy="4589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полном соответствии с предсказанием </a:t>
            </a:r>
            <a:r>
              <a:rPr lang="ru-RU" dirty="0" err="1"/>
              <a:t>Рундштедта</a:t>
            </a:r>
            <a:r>
              <a:rPr lang="ru-RU" dirty="0"/>
              <a:t> сил для удержания города не хватило, и уже 28 ноября советские войска под командованием С.К. Тимошенко  после упорного и кровопролитного боя вновь заняли Ростов-на-Дону. </a:t>
            </a:r>
            <a:r>
              <a:rPr lang="ru-RU" dirty="0" err="1"/>
              <a:t>Рундштедт</a:t>
            </a:r>
            <a:r>
              <a:rPr lang="ru-RU" dirty="0"/>
              <a:t> запросил разрешения Гитлера отвести войска на подготовленный рубеж обороны на </a:t>
            </a:r>
            <a:r>
              <a:rPr lang="ru-RU" dirty="0" err="1"/>
              <a:t>р.Миус</a:t>
            </a:r>
            <a:r>
              <a:rPr lang="ru-RU" dirty="0"/>
              <a:t>, но разрешения не получил. Тем не менее, приказ к отходу был отдан, за что в тот же день </a:t>
            </a:r>
            <a:r>
              <a:rPr lang="ru-RU" dirty="0" err="1"/>
              <a:t>Рундштедт</a:t>
            </a:r>
            <a:r>
              <a:rPr lang="ru-RU" dirty="0"/>
              <a:t> был отстранён от командования. Новый командующий группой «Юг» Вальтер фон </a:t>
            </a:r>
            <a:r>
              <a:rPr lang="ru-RU" dirty="0" err="1"/>
              <a:t>Райхенау</a:t>
            </a:r>
            <a:r>
              <a:rPr lang="ru-RU" dirty="0"/>
              <a:t>, прибыв на место, подтвердил приказ к отступлению. Рубеж </a:t>
            </a:r>
            <a:r>
              <a:rPr lang="ru-RU" dirty="0" err="1"/>
              <a:t>Миуса</a:t>
            </a:r>
            <a:r>
              <a:rPr lang="ru-RU" dirty="0"/>
              <a:t> части 17 -й полевой армии удерживали всю весну следующего 1942 года вплоть до начала наступления на Кавказ.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94" y="1094825"/>
            <a:ext cx="2747963" cy="3901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89" y="4027436"/>
            <a:ext cx="4737463" cy="20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1942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09" y="1730691"/>
            <a:ext cx="7254845" cy="49034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Весной 1942 года советское командование подготовило операцию в направлении </a:t>
            </a:r>
            <a:r>
              <a:rPr lang="ru-RU" dirty="0" err="1"/>
              <a:t>Миус</a:t>
            </a:r>
            <a:r>
              <a:rPr lang="ru-RU" dirty="0"/>
              <a:t>-фронта . Войска Южного фронта под командованием Р. Я. Малиновского должны были внезапным ударом отсечь выступ между Матвеевым Курганом и Самбеком, освободить Таганрог. Глубина планируемой операции была относительно небольшой – около 40 километров. Её предполагалось провести в 2-3 дня. В операции должно было принять участие 4 дивизии и 6 бригад 56-й армии, при поддержке 260 орудий и 60 танков. Из резервов Ставки для проведения операции выделили 3-й гвардейский стрелковый корпус, основой которого была 2-я гвардейская стрелковая дивизия, и танковую бригаду. В наступление также приняли участие морские стрелковые бригады. 8 марта 1942 года советские войска перешли в наступление, но прорвать мощную немецкую оборону не смогли. 14 марта и 24-26 марта 1942 года провалились новые попытки Красной армии взломать немецкую оборону.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135" y="1732449"/>
            <a:ext cx="238125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29" y="4571999"/>
            <a:ext cx="2997653" cy="19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05" y="483476"/>
            <a:ext cx="10353762" cy="970450"/>
          </a:xfrm>
        </p:spPr>
        <p:txBody>
          <a:bodyPr/>
          <a:lstStyle/>
          <a:p>
            <a:r>
              <a:rPr lang="ru-RU" dirty="0" smtClean="0"/>
              <a:t>Лето 1942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92" y="1349829"/>
            <a:ext cx="6114022" cy="550817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Летом 1942 года вермахт перешёл в наступление на Волгу, Кубань и Кавказ. </a:t>
            </a:r>
            <a:r>
              <a:rPr lang="ru-RU" dirty="0" err="1"/>
              <a:t>Миус</a:t>
            </a:r>
            <a:r>
              <a:rPr lang="ru-RU" dirty="0"/>
              <a:t>-фронт был оставлен в тылу. После поражения немецких войск под Сталинградом и в битве за Кавказ, </a:t>
            </a:r>
            <a:r>
              <a:rPr lang="ru-RU" dirty="0" err="1"/>
              <a:t>Миус</a:t>
            </a:r>
            <a:r>
              <a:rPr lang="ru-RU" dirty="0"/>
              <a:t>-фронт снова оказался нужен. Его заняли в феврале 1943 года войска, переброшенные с других участков фронта и с запада. 14 февраля 1943 года соединения Южного фронта освободили Ростов и продолжили движение на запад. Подвижные соединения фронта получили задачу развить успех в западном направлении, форсировать реку </a:t>
            </a:r>
            <a:r>
              <a:rPr lang="ru-RU" dirty="0" err="1"/>
              <a:t>Миус</a:t>
            </a:r>
            <a:r>
              <a:rPr lang="ru-RU" dirty="0"/>
              <a:t> и занять район Анастасиевки. К концу 17 февраля 4-й гвардейский механизированный корпус в районе </a:t>
            </a:r>
            <a:r>
              <a:rPr lang="ru-RU" dirty="0" err="1"/>
              <a:t>Матвеевого</a:t>
            </a:r>
            <a:r>
              <a:rPr lang="ru-RU" dirty="0"/>
              <a:t> Кургана форсировал реку, и на плечах отступающих немцев ворвался в </a:t>
            </a:r>
            <a:r>
              <a:rPr lang="ru-RU" dirty="0" smtClean="0"/>
              <a:t>Анастасиевку. 4-й </a:t>
            </a:r>
            <a:r>
              <a:rPr lang="ru-RU" dirty="0"/>
              <a:t>гвардейский </a:t>
            </a:r>
            <a:r>
              <a:rPr lang="ru-RU" dirty="0" err="1"/>
              <a:t>мехкорпус</a:t>
            </a:r>
            <a:r>
              <a:rPr lang="ru-RU" dirty="0"/>
              <a:t> и два стрелковых полка попали в «котёл» в районе Анастасиевки. 2-й и 3-й гвардейские </a:t>
            </a:r>
            <a:r>
              <a:rPr lang="ru-RU" dirty="0" err="1"/>
              <a:t>мехкорпуса</a:t>
            </a:r>
            <a:r>
              <a:rPr lang="ru-RU" dirty="0"/>
              <a:t> и части 2-й гвардейской армии попытались деблокировать окружённых, но не смогли. В ночь на 22 февраля по приказу командования </a:t>
            </a:r>
            <a:r>
              <a:rPr lang="ru-RU" dirty="0" err="1"/>
              <a:t>окруженцы</a:t>
            </a:r>
            <a:r>
              <a:rPr lang="ru-RU" dirty="0"/>
              <a:t> пробились к своим. До конца месяца советские войска пытались пробить немецкую оборону, но успеха не добились. Линия фронта стабилизировалась на несколько месяцев.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2464525"/>
            <a:ext cx="3892731" cy="20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Прорыв </a:t>
            </a:r>
            <a:r>
              <a:rPr lang="ru-RU" dirty="0" err="1"/>
              <a:t>Миус</a:t>
            </a:r>
            <a:r>
              <a:rPr lang="ru-RU" dirty="0"/>
              <a:t>- </a:t>
            </a:r>
            <a:r>
              <a:rPr lang="ru-RU" dirty="0" smtClean="0"/>
              <a:t>фронта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8857222" cy="495573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Июльское </a:t>
            </a:r>
            <a:r>
              <a:rPr lang="ru-RU" dirty="0" smtClean="0"/>
              <a:t>наступление. Весной </a:t>
            </a:r>
            <a:r>
              <a:rPr lang="ru-RU" dirty="0"/>
              <a:t>– летом 1943 года вермахт и Красная армия готовились к решающему сражению. После успешного удара в районе Курского выступа немецкое командование планировало нанести удар в тыл Юго-Западного фронта. Войска Юго-Западного и Южного фронтов должны были сыграть важную роль в Курской битве. Их силы должны были перейти к активным наступательным действиям, чтобы лишить немецкое командование возможности маневрировать своими резервами и перебросить на курское направление силы с других участков советско-германского фронта. Юго-Западный и Южный фронты должны были перейти в наступление и связать своими действиями донбасскую группировку вермахта. Июльское наступление советских войск на донбасском направлении сыграло важную роль в Курской битве. Немецкое командование демонтировало ударную группировку 4-й танковой армии на южном фасе Курской дуги и стало спешно перебрасывать войска на </a:t>
            </a:r>
            <a:r>
              <a:rPr lang="ru-RU" dirty="0" err="1"/>
              <a:t>Миус</a:t>
            </a:r>
            <a:r>
              <a:rPr lang="ru-RU" dirty="0"/>
              <a:t>-фронт и в полосу обороны 1-й танковой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37164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05" y="483476"/>
            <a:ext cx="10353762" cy="531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201783"/>
            <a:ext cx="9649097" cy="54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112</TotalTime>
  <Words>1789</Words>
  <Application>Microsoft Office PowerPoint</Application>
  <PresentationFormat>Произвольный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Сланец</vt:lpstr>
      <vt:lpstr>Миус-Фронт </vt:lpstr>
      <vt:lpstr>Миус-Фронт</vt:lpstr>
      <vt:lpstr>Презентация PowerPoint</vt:lpstr>
      <vt:lpstr>Осень 1941-весна 1942</vt:lpstr>
      <vt:lpstr>Презентация PowerPoint</vt:lpstr>
      <vt:lpstr>Весна 1942</vt:lpstr>
      <vt:lpstr>Лето 1942</vt:lpstr>
      <vt:lpstr>Прорыв Миус- фронта</vt:lpstr>
      <vt:lpstr>Карта</vt:lpstr>
      <vt:lpstr>Презентация PowerPoint</vt:lpstr>
      <vt:lpstr>Презентация PowerPoint</vt:lpstr>
      <vt:lpstr>Презентация PowerPoint</vt:lpstr>
      <vt:lpstr>Немецкое контрнаступление, 30 Июля 1943 года.</vt:lpstr>
      <vt:lpstr>Презентация PowerPoint</vt:lpstr>
      <vt:lpstr>Презентация PowerPoint</vt:lpstr>
      <vt:lpstr>Чем все закончилось…</vt:lpstr>
      <vt:lpstr>СПАСИБО ЗА ВНИМАНИЕ 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ЗамВР</cp:lastModifiedBy>
  <cp:revision>9</cp:revision>
  <dcterms:created xsi:type="dcterms:W3CDTF">2021-03-03T17:18:52Z</dcterms:created>
  <dcterms:modified xsi:type="dcterms:W3CDTF">2021-03-10T10:21:24Z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1289052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