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4" r:id="rId11"/>
    <p:sldId id="266" r:id="rId12"/>
    <p:sldId id="267" r:id="rId13"/>
    <p:sldId id="268" r:id="rId14"/>
    <p:sldId id="269" r:id="rId15"/>
    <p:sldId id="276" r:id="rId16"/>
    <p:sldId id="27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 Light" panose="020B0604020202020204" charset="0"/>
      <p:regular r:id="rId22"/>
    </p:embeddedFont>
    <p:embeddedFont>
      <p:font typeface="Montserrat Classic Bold" panose="020B0604020202020204" charset="0"/>
      <p:regular r:id="rId23"/>
    </p:embeddedFont>
    <p:embeddedFont>
      <p:font typeface="Old Standard Bold" panose="020B0604020202020204" charset="0"/>
      <p:regular r:id="rId24"/>
    </p:embeddedFont>
    <p:embeddedFont>
      <p:font typeface="Old Standard Italics" panose="020B0604020202020204" charset="0"/>
      <p:regular r:id="rId25"/>
    </p:embeddedFont>
    <p:embeddedFont>
      <p:font typeface="Old Standard" panose="020B0604020202020204" charset="0"/>
      <p:regular r:id="rId26"/>
    </p:embeddedFont>
    <p:embeddedFont>
      <p:font typeface="Open San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91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5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97884" y="8445992"/>
            <a:ext cx="11164716" cy="881622"/>
          </a:xfrm>
          <a:prstGeom prst="rect">
            <a:avLst/>
          </a:prstGeom>
          <a:solidFill>
            <a:srgbClr val="43270E"/>
          </a:solidFill>
        </p:spPr>
      </p:sp>
      <p:sp>
        <p:nvSpPr>
          <p:cNvPr id="3" name="Freeform 3"/>
          <p:cNvSpPr/>
          <p:nvPr/>
        </p:nvSpPr>
        <p:spPr>
          <a:xfrm>
            <a:off x="381000" y="1028700"/>
            <a:ext cx="6350317" cy="6757867"/>
          </a:xfrm>
          <a:custGeom>
            <a:avLst/>
            <a:gdLst/>
            <a:ahLst/>
            <a:cxnLst/>
            <a:rect l="l" t="t" r="r" b="b"/>
            <a:pathLst>
              <a:path w="6350317" h="6757867">
                <a:moveTo>
                  <a:pt x="0" y="0"/>
                </a:moveTo>
                <a:lnTo>
                  <a:pt x="6350317" y="0"/>
                </a:lnTo>
                <a:lnTo>
                  <a:pt x="6350317" y="6757867"/>
                </a:lnTo>
                <a:lnTo>
                  <a:pt x="0" y="6757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22" t="-4020" r="-2587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544193" y="2004406"/>
            <a:ext cx="8318732" cy="622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9"/>
              </a:lnSpc>
            </a:pP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Эффективность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международных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организаций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,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как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инструмента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формирования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коллективной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безопасности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на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примере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истории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 XX </a:t>
            </a:r>
            <a:r>
              <a:rPr lang="en-US" sz="5082" dirty="0" err="1">
                <a:solidFill>
                  <a:srgbClr val="FDFEEC"/>
                </a:solidFill>
                <a:latin typeface="Old Standard"/>
              </a:rPr>
              <a:t>века</a:t>
            </a:r>
            <a:r>
              <a:rPr lang="en-US" sz="5082" dirty="0">
                <a:solidFill>
                  <a:srgbClr val="FDFEEC"/>
                </a:solidFill>
                <a:latin typeface="Old Standard"/>
              </a:rPr>
              <a:t>.</a:t>
            </a:r>
          </a:p>
          <a:p>
            <a:pPr algn="ctr">
              <a:lnSpc>
                <a:spcPts val="5598"/>
              </a:lnSpc>
            </a:pPr>
            <a:endParaRPr lang="en-US" sz="5082" dirty="0">
              <a:solidFill>
                <a:srgbClr val="FDFEEC"/>
              </a:solidFill>
              <a:latin typeface="Old Standar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90856" y="8591528"/>
            <a:ext cx="1099714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DFEEC"/>
                </a:solidFill>
                <a:latin typeface="Old Standard"/>
              </a:rPr>
              <a:t>Выполнил ученик МАОУ школв №30 10 Б Зорькин Иван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3" y="190500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5" name="TextBox 5"/>
          <p:cNvSpPr txBox="1"/>
          <p:nvPr/>
        </p:nvSpPr>
        <p:spPr>
          <a:xfrm>
            <a:off x="391474" y="9208213"/>
            <a:ext cx="8321254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spc="300">
                <a:solidFill>
                  <a:srgbClr val="FDFEEC"/>
                </a:solidFill>
                <a:latin typeface="Montserrat Classic Bold"/>
              </a:rPr>
              <a:t>2020 | DEPARTMENT OF HISTORY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935387" y="6541594"/>
            <a:ext cx="4229440" cy="942009"/>
            <a:chOff x="0" y="-38100"/>
            <a:chExt cx="5639253" cy="125601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5639253" cy="613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925520"/>
                </a:solidFill>
                <a:latin typeface="Montserrat Classic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92496"/>
              <a:ext cx="5639253" cy="425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dirty="0">
                <a:solidFill>
                  <a:srgbClr val="43270E"/>
                </a:solidFill>
                <a:latin typeface="Montserrat Light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29280" y="6541594"/>
            <a:ext cx="4229440" cy="942009"/>
            <a:chOff x="0" y="-38100"/>
            <a:chExt cx="5639253" cy="125601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8100"/>
              <a:ext cx="5639253" cy="613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925520"/>
                </a:solidFill>
                <a:latin typeface="Montserrat Classic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92496"/>
              <a:ext cx="5639253" cy="425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dirty="0">
                <a:solidFill>
                  <a:srgbClr val="43270E"/>
                </a:solidFill>
                <a:latin typeface="Montserrat Light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123174" y="7659841"/>
            <a:ext cx="4229440" cy="3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smtClean="0">
                <a:solidFill>
                  <a:srgbClr val="43270E"/>
                </a:solidFill>
                <a:latin typeface="Montserrat Light"/>
              </a:rPr>
              <a:t>1</a:t>
            </a:r>
            <a:endParaRPr lang="en-US" sz="2000" dirty="0">
              <a:solidFill>
                <a:srgbClr val="43270E"/>
              </a:solidFill>
              <a:latin typeface="Montserrat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5735" y="2072408"/>
            <a:ext cx="14776526" cy="457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Прокси</a:t>
            </a:r>
            <a:r>
              <a:rPr lang="en-US" sz="5199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-</a:t>
            </a:r>
            <a:r>
              <a:rPr lang="ru-RU" sz="5199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войны-</a:t>
            </a:r>
            <a:r>
              <a:rPr lang="ru-RU" sz="5199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ru-RU" sz="3600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это международный </a:t>
            </a:r>
            <a:r>
              <a:rPr lang="ru-RU" sz="36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конфликт между двумя странами, которые пытаются достичь своих собственных целей с помощью военных действий, происходящих на территории и с использованием ресурсов третьей страны, под прикрытием разрешения внутреннего конфликта в этой третьей </a:t>
            </a:r>
            <a:r>
              <a:rPr lang="ru-RU" sz="3600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стране.</a:t>
            </a:r>
            <a:endParaRPr lang="en-US" sz="3600" dirty="0">
              <a:solidFill>
                <a:srgbClr val="993300"/>
              </a:solidFill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8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6212" y="190551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5" name="TextBox 5"/>
          <p:cNvSpPr txBox="1"/>
          <p:nvPr/>
        </p:nvSpPr>
        <p:spPr>
          <a:xfrm>
            <a:off x="391474" y="9208213"/>
            <a:ext cx="8321254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spc="300">
                <a:solidFill>
                  <a:srgbClr val="FDFEEC"/>
                </a:solidFill>
                <a:latin typeface="Montserrat Classic Bold"/>
              </a:rPr>
              <a:t>2020 | DEPARTMENT OF HISTORY</a:t>
            </a:r>
          </a:p>
        </p:txBody>
      </p:sp>
      <p:sp>
        <p:nvSpPr>
          <p:cNvPr id="6" name="Freeform 6"/>
          <p:cNvSpPr/>
          <p:nvPr/>
        </p:nvSpPr>
        <p:spPr>
          <a:xfrm>
            <a:off x="1741058" y="3410791"/>
            <a:ext cx="4248987" cy="2858856"/>
          </a:xfrm>
          <a:custGeom>
            <a:avLst/>
            <a:gdLst/>
            <a:ahLst/>
            <a:cxnLst/>
            <a:rect l="l" t="t" r="r" b="b"/>
            <a:pathLst>
              <a:path w="4248987" h="2858856">
                <a:moveTo>
                  <a:pt x="0" y="0"/>
                </a:moveTo>
                <a:lnTo>
                  <a:pt x="4248988" y="0"/>
                </a:lnTo>
                <a:lnTo>
                  <a:pt x="4248988" y="2858856"/>
                </a:lnTo>
                <a:lnTo>
                  <a:pt x="0" y="285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23" r="-411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29280" y="3410791"/>
            <a:ext cx="4405194" cy="2720966"/>
          </a:xfrm>
          <a:custGeom>
            <a:avLst/>
            <a:gdLst/>
            <a:ahLst/>
            <a:cxnLst/>
            <a:rect l="l" t="t" r="r" b="b"/>
            <a:pathLst>
              <a:path w="4405194" h="2720966">
                <a:moveTo>
                  <a:pt x="0" y="0"/>
                </a:moveTo>
                <a:lnTo>
                  <a:pt x="4405194" y="0"/>
                </a:lnTo>
                <a:lnTo>
                  <a:pt x="4405194" y="2720966"/>
                </a:lnTo>
                <a:lnTo>
                  <a:pt x="0" y="2720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10" r="-279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97317" y="3410791"/>
            <a:ext cx="3920152" cy="2720966"/>
          </a:xfrm>
          <a:custGeom>
            <a:avLst/>
            <a:gdLst/>
            <a:ahLst/>
            <a:cxnLst/>
            <a:rect l="l" t="t" r="r" b="b"/>
            <a:pathLst>
              <a:path w="3920152" h="2720966">
                <a:moveTo>
                  <a:pt x="0" y="0"/>
                </a:moveTo>
                <a:lnTo>
                  <a:pt x="3920151" y="0"/>
                </a:lnTo>
                <a:lnTo>
                  <a:pt x="3920151" y="2720966"/>
                </a:lnTo>
                <a:lnTo>
                  <a:pt x="0" y="2720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058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35387" y="6570169"/>
            <a:ext cx="4229440" cy="931716"/>
            <a:chOff x="0" y="0"/>
            <a:chExt cx="5639253" cy="124228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Война в Кореи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92496"/>
              <a:ext cx="5639253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43270E"/>
                  </a:solidFill>
                  <a:latin typeface="Montserrat Light"/>
                </a:rPr>
                <a:t>1950-1953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29280" y="6570169"/>
            <a:ext cx="4229440" cy="931716"/>
            <a:chOff x="0" y="0"/>
            <a:chExt cx="5639253" cy="124228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Война во Вьетнаме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92496"/>
              <a:ext cx="5639253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43270E"/>
                  </a:solidFill>
                  <a:latin typeface="Montserrat Light"/>
                </a:rPr>
                <a:t>1955-1975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23174" y="6570169"/>
            <a:ext cx="4229440" cy="1427016"/>
            <a:chOff x="0" y="0"/>
            <a:chExt cx="5639253" cy="190268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38100"/>
              <a:ext cx="5639253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Война в Афганестане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452896"/>
              <a:ext cx="5639253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43270E"/>
                  </a:solidFill>
                  <a:latin typeface="Montserrat Light"/>
                </a:rPr>
                <a:t>1979-1989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07455" y="213661"/>
            <a:ext cx="14776526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43270E"/>
                </a:solidFill>
                <a:latin typeface="Old Standard Bold"/>
              </a:rPr>
              <a:t>Прокси-войны во времена холодной войны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194128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grpSp>
        <p:nvGrpSpPr>
          <p:cNvPr id="3" name="Group 3"/>
          <p:cNvGrpSpPr/>
          <p:nvPr/>
        </p:nvGrpSpPr>
        <p:grpSpPr>
          <a:xfrm>
            <a:off x="207455" y="8886011"/>
            <a:ext cx="9804721" cy="795175"/>
            <a:chOff x="0" y="0"/>
            <a:chExt cx="13072962" cy="106023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3072962" cy="1060234"/>
            </a:xfrm>
            <a:prstGeom prst="rect">
              <a:avLst/>
            </a:prstGeom>
            <a:solidFill>
              <a:srgbClr val="92552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334766" y="339617"/>
              <a:ext cx="11095006" cy="34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spc="300">
                  <a:solidFill>
                    <a:srgbClr val="FDFEEC"/>
                  </a:solidFill>
                  <a:latin typeface="Montserrat Classic Bold"/>
                </a:rPr>
                <a:t>1 СЕНТЯБРЯ 1961 ГОД | КОНФИРЕНЦИЯ В БЕЛГРАДЕ.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81000" y="1790700"/>
            <a:ext cx="7239000" cy="6192381"/>
          </a:xfrm>
          <a:custGeom>
            <a:avLst/>
            <a:gdLst/>
            <a:ahLst/>
            <a:cxnLst/>
            <a:rect l="l" t="t" r="r" b="b"/>
            <a:pathLst>
              <a:path w="6820055" h="5180400">
                <a:moveTo>
                  <a:pt x="0" y="0"/>
                </a:moveTo>
                <a:lnTo>
                  <a:pt x="6820055" y="0"/>
                </a:lnTo>
                <a:lnTo>
                  <a:pt x="6820055" y="5180400"/>
                </a:lnTo>
                <a:lnTo>
                  <a:pt x="0" y="518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467600" y="571501"/>
            <a:ext cx="10134600" cy="5514968"/>
            <a:chOff x="-788778" y="-667211"/>
            <a:chExt cx="13512799" cy="7353291"/>
          </a:xfrm>
        </p:grpSpPr>
        <p:sp>
          <p:nvSpPr>
            <p:cNvPr id="8" name="TextBox 8"/>
            <p:cNvSpPr txBox="1"/>
            <p:nvPr/>
          </p:nvSpPr>
          <p:spPr>
            <a:xfrm>
              <a:off x="-788778" y="-667211"/>
              <a:ext cx="13512799" cy="30777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600" spc="300" dirty="0">
                  <a:solidFill>
                    <a:srgbClr val="43270E"/>
                  </a:solidFill>
                  <a:latin typeface="Old Standard Bold"/>
                </a:rPr>
                <a:t>ГЛАВА 4. БЛОК НЕПРИСОЕДИНЕНИЯ, КАК ПОЛИТИЧЕСКИЙ ПРОТИВОВЕС ДВУМ ПОЛИТИЧЕСКИМ ЛАГЕРЯМ</a:t>
              </a:r>
              <a:r>
                <a:rPr lang="en-US" sz="3000" spc="300" dirty="0">
                  <a:solidFill>
                    <a:srgbClr val="43270E"/>
                  </a:solidFill>
                  <a:latin typeface="Old Standard Bold"/>
                </a:rPr>
                <a:t>.</a:t>
              </a:r>
            </a:p>
            <a:p>
              <a:pPr algn="l">
                <a:lnSpc>
                  <a:spcPts val="3600"/>
                </a:lnSpc>
              </a:pPr>
              <a:endParaRPr lang="en-US" sz="3000" spc="300" dirty="0">
                <a:solidFill>
                  <a:srgbClr val="43270E"/>
                </a:solidFill>
                <a:latin typeface="Old Standard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79178" y="3090053"/>
              <a:ext cx="12209209" cy="3596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3200" dirty="0" smtClean="0">
                  <a:solidFill>
                    <a:srgbClr val="43270E"/>
                  </a:solidFill>
                  <a:latin typeface="Old Standard"/>
                </a:rPr>
                <a:t>1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сентября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1961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года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в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Белграде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соберётся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представители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25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стран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, в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их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числе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Индия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,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Египет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,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Республика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Куба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,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Индонезия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и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сама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Югославия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.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Все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они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подпишут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договор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о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неприсоединение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к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крупным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блокам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стран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НТО и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Варшавскому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 </a:t>
              </a:r>
              <a:r>
                <a:rPr lang="en-US" sz="3200" dirty="0" err="1">
                  <a:solidFill>
                    <a:srgbClr val="43270E"/>
                  </a:solidFill>
                  <a:latin typeface="Old Standard"/>
                </a:rPr>
                <a:t>договору</a:t>
              </a:r>
              <a:r>
                <a:rPr lang="en-US" sz="3200" dirty="0">
                  <a:solidFill>
                    <a:srgbClr val="43270E"/>
                  </a:solidFill>
                  <a:latin typeface="Old Standard"/>
                </a:rPr>
                <a:t>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3" name="Freeform 3"/>
          <p:cNvSpPr/>
          <p:nvPr/>
        </p:nvSpPr>
        <p:spPr>
          <a:xfrm>
            <a:off x="1028700" y="3798396"/>
            <a:ext cx="4904122" cy="3777971"/>
          </a:xfrm>
          <a:custGeom>
            <a:avLst/>
            <a:gdLst/>
            <a:ahLst/>
            <a:cxnLst/>
            <a:rect l="l" t="t" r="r" b="b"/>
            <a:pathLst>
              <a:path w="4904122" h="3777971">
                <a:moveTo>
                  <a:pt x="0" y="0"/>
                </a:moveTo>
                <a:lnTo>
                  <a:pt x="4904122" y="0"/>
                </a:lnTo>
                <a:lnTo>
                  <a:pt x="4904122" y="3777971"/>
                </a:lnTo>
                <a:lnTo>
                  <a:pt x="0" y="3777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08" t="-6911" r="-798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65730" y="3930999"/>
            <a:ext cx="4809811" cy="3512765"/>
          </a:xfrm>
          <a:custGeom>
            <a:avLst/>
            <a:gdLst/>
            <a:ahLst/>
            <a:cxnLst/>
            <a:rect l="l" t="t" r="r" b="b"/>
            <a:pathLst>
              <a:path w="4809811" h="3512765">
                <a:moveTo>
                  <a:pt x="0" y="0"/>
                </a:moveTo>
                <a:lnTo>
                  <a:pt x="4809811" y="0"/>
                </a:lnTo>
                <a:lnTo>
                  <a:pt x="4809811" y="3512765"/>
                </a:lnTo>
                <a:lnTo>
                  <a:pt x="0" y="3512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3" t="-263" r="-2289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20971" y="3930999"/>
            <a:ext cx="5088016" cy="3392011"/>
          </a:xfrm>
          <a:custGeom>
            <a:avLst/>
            <a:gdLst/>
            <a:ahLst/>
            <a:cxnLst/>
            <a:rect l="l" t="t" r="r" b="b"/>
            <a:pathLst>
              <a:path w="5088016" h="3392011">
                <a:moveTo>
                  <a:pt x="0" y="0"/>
                </a:moveTo>
                <a:lnTo>
                  <a:pt x="5088016" y="0"/>
                </a:lnTo>
                <a:lnTo>
                  <a:pt x="5088016" y="3392011"/>
                </a:lnTo>
                <a:lnTo>
                  <a:pt x="0" y="3392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71909" y="1064765"/>
            <a:ext cx="12752397" cy="1246835"/>
            <a:chOff x="0" y="-9525"/>
            <a:chExt cx="17003197" cy="1662446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7003197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 dirty="0">
                  <a:solidFill>
                    <a:srgbClr val="925520"/>
                  </a:solidFill>
                  <a:latin typeface="Montserrat Classic Bold" panose="020B0604020202020204" charset="0"/>
                </a:rPr>
                <a:t>ВМЕШАТЕЛЬСТВО</a:t>
              </a:r>
              <a:r>
                <a:rPr lang="en-US" sz="4000" spc="400" dirty="0">
                  <a:solidFill>
                    <a:srgbClr val="925520"/>
                  </a:solidFill>
                  <a:latin typeface="Montserrat Classic Bold"/>
                </a:rPr>
                <a:t> НАТО В ЮГОСЛАВИЮ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67121"/>
              <a:ext cx="15451498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43270E"/>
                  </a:solidFill>
                  <a:latin typeface="Old Standard Italics"/>
                </a:rPr>
                <a:t>1999 ГОД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9499" y="1592504"/>
            <a:ext cx="6039467" cy="5354183"/>
          </a:xfrm>
          <a:custGeom>
            <a:avLst/>
            <a:gdLst/>
            <a:ahLst/>
            <a:cxnLst/>
            <a:rect l="l" t="t" r="r" b="b"/>
            <a:pathLst>
              <a:path w="6039467" h="5354183">
                <a:moveTo>
                  <a:pt x="0" y="0"/>
                </a:moveTo>
                <a:lnTo>
                  <a:pt x="6039467" y="0"/>
                </a:lnTo>
                <a:lnTo>
                  <a:pt x="6039467" y="5354184"/>
                </a:lnTo>
                <a:lnTo>
                  <a:pt x="0" y="5354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65" r="-198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71247" y="1506779"/>
            <a:ext cx="10038367" cy="570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  <a:spcBef>
                <a:spcPct val="0"/>
              </a:spcBef>
            </a:pPr>
            <a:r>
              <a:rPr lang="en-US" sz="3699">
                <a:solidFill>
                  <a:srgbClr val="FDFEEC"/>
                </a:solidFill>
                <a:latin typeface="Old Standard"/>
              </a:rPr>
              <a:t>«Положение дел в МТБЮ считаем неудовлетворительным. Ожидаем от Трибунала подробного отчёта о мерах, принятых по …разоблачениям бывшего Прокурора МТБЮ Карлы дель Понте в отношении фактов, которые до последнего времени замалчивались Трибуналом. Возникает ощущение, что серьёзные обвинения, такие как массовое насильственное изъятие человеческих органов, попросту игнорируются».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7490323"/>
            <a:ext cx="704707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chemeClr val="bg1"/>
                </a:solidFill>
                <a:latin typeface="Old Standard Italics"/>
              </a:rPr>
              <a:t>Виталий</a:t>
            </a:r>
            <a:r>
              <a:rPr lang="en-US" sz="3399" dirty="0">
                <a:solidFill>
                  <a:schemeClr val="bg1"/>
                </a:solidFill>
                <a:latin typeface="Old Standard Italics"/>
              </a:rPr>
              <a:t> </a:t>
            </a:r>
            <a:r>
              <a:rPr lang="en-US" sz="3399" dirty="0" err="1">
                <a:solidFill>
                  <a:schemeClr val="bg1"/>
                </a:solidFill>
                <a:latin typeface="Old Standard Italics"/>
              </a:rPr>
              <a:t>Чуркин</a:t>
            </a:r>
            <a:r>
              <a:rPr lang="en-US" sz="3399" dirty="0" smtClean="0">
                <a:solidFill>
                  <a:schemeClr val="bg1"/>
                </a:solidFill>
                <a:latin typeface="Old Standard Italics"/>
              </a:rPr>
              <a:t> </a:t>
            </a:r>
            <a:r>
              <a:rPr lang="en-US" sz="3399" dirty="0">
                <a:solidFill>
                  <a:srgbClr val="FDFEEC"/>
                </a:solidFill>
                <a:latin typeface="Old Standard Italics"/>
              </a:rPr>
              <a:t>4 </a:t>
            </a:r>
            <a:r>
              <a:rPr lang="en-US" sz="3399" dirty="0" err="1">
                <a:solidFill>
                  <a:srgbClr val="FDFEEC"/>
                </a:solidFill>
                <a:latin typeface="Old Standard Italics"/>
              </a:rPr>
              <a:t>июня</a:t>
            </a:r>
            <a:r>
              <a:rPr lang="en-US" sz="3399" dirty="0">
                <a:solidFill>
                  <a:srgbClr val="FDFEEC"/>
                </a:solidFill>
                <a:latin typeface="Old Standard Italics"/>
              </a:rPr>
              <a:t> 2008 </a:t>
            </a:r>
            <a:r>
              <a:rPr lang="en-US" sz="3399" dirty="0" err="1" smtClean="0">
                <a:solidFill>
                  <a:srgbClr val="FDFEEC"/>
                </a:solidFill>
                <a:latin typeface="Old Standard Italics"/>
              </a:rPr>
              <a:t>года</a:t>
            </a:r>
            <a:r>
              <a:rPr lang="ru-RU" sz="3399" dirty="0" smtClean="0">
                <a:solidFill>
                  <a:srgbClr val="FDFEEC"/>
                </a:solidFill>
                <a:latin typeface="Old Standard Italics"/>
              </a:rPr>
              <a:t>.</a:t>
            </a:r>
            <a:endParaRPr lang="en-US" sz="3399" dirty="0">
              <a:solidFill>
                <a:srgbClr val="FDFEEC"/>
              </a:solidFill>
              <a:latin typeface="Old Standar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1" y="876300"/>
            <a:ext cx="11868462" cy="8779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9600" y="1028700"/>
            <a:ext cx="9144000" cy="80945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400" dirty="0">
                <a:solidFill>
                  <a:prstClr val="white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Вывод.</a:t>
            </a:r>
          </a:p>
          <a:p>
            <a:pPr lvl="0"/>
            <a:r>
              <a:rPr lang="ru-RU" sz="2800" dirty="0">
                <a:solidFill>
                  <a:prstClr val="white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 ходе моей работы удалось освятить лишь самые значимые аспекты работы международных организаций по достижению коллективной безопасности. Разумеется, многое освятить не удалось и многие события не входят выбранный мной отрезок. Но главная мысль, на которую меня подтолкнуло изучения работы международных организаций, стало то что самая большая угроза, препятствующие достижению коллективной безопасности-это желания одного блока стран-гегемонов, превратить международную организацию в инструмент для достижения собственных целей в международной политики, при это, не учитывая национальные интересы других государств, а это в первую очередь препятствует принципу коллективной безопасности. Подобный подход привел к провалу лиги наций и большой вопрос не приведёт ли к провалу ООН?</a:t>
            </a:r>
            <a:endParaRPr lang="ru-RU" sz="2800" dirty="0">
              <a:solidFill>
                <a:prstClr val="white"/>
              </a:solidFill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3" name="TextBox 3"/>
          <p:cNvSpPr txBox="1"/>
          <p:nvPr/>
        </p:nvSpPr>
        <p:spPr>
          <a:xfrm>
            <a:off x="4565547" y="719137"/>
            <a:ext cx="915690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ru-RU" sz="4000" spc="400" dirty="0" smtClean="0">
                <a:solidFill>
                  <a:srgbClr val="43270E"/>
                </a:solidFill>
                <a:latin typeface="Montserrat Classic Bold"/>
              </a:rPr>
              <a:t>Список используемой литературы</a:t>
            </a:r>
            <a:r>
              <a:rPr lang="ru-RU" sz="4000" spc="400" dirty="0">
                <a:solidFill>
                  <a:srgbClr val="43270E"/>
                </a:solidFill>
                <a:latin typeface="Montserrat Classic Bold"/>
              </a:rPr>
              <a:t>.</a:t>
            </a:r>
            <a:endParaRPr lang="en-US" sz="4000" spc="400" dirty="0">
              <a:solidFill>
                <a:srgbClr val="43270E"/>
              </a:solidFill>
              <a:latin typeface="Montserrat Classic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0600" y="2437065"/>
            <a:ext cx="15925800" cy="7032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3" lvl="1" indent="-269876">
              <a:lnSpc>
                <a:spcPts val="3000"/>
              </a:lnSpc>
              <a:buFont typeface="Arial"/>
              <a:buChar char="•"/>
            </a:pP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Ходнев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Александр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Сергеевич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(1996). ЛИГА НАЦИЙ В МЕЖДУНАРОДНЫХ ОТНОШЕНИЯХ 1919-1939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гг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.: ПРОБЛЕМЫ СООТНОШЕНИЯ ПОЛИТИЧЕСКОЙ И ГУМАНИТАРНОЙ ДЕЯТЕЛЬНОСТИ.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Ярославский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педагогический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вестник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, (2), 28-33.</a:t>
            </a:r>
          </a:p>
          <a:p>
            <a:pPr marL="539753" lvl="1" indent="-269876">
              <a:lnSpc>
                <a:spcPts val="3000"/>
              </a:lnSpc>
              <a:buFont typeface="Arial"/>
              <a:buChar char="•"/>
            </a:pP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Громыко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, А. А. (2010).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Оон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: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история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и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современность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. К 65-летию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создания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организации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Объединенных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Наций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.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Вестник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Московского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университета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.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Серия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25.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Международные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отношения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и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мировая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политика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, (3), 4-28.</a:t>
            </a:r>
          </a:p>
          <a:p>
            <a:pPr marL="539753" lvl="1" indent="-269876">
              <a:lnSpc>
                <a:spcPts val="3000"/>
              </a:lnSpc>
              <a:buFont typeface="Arial"/>
              <a:buChar char="•"/>
            </a:pP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Беленкова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, Е. Ю. (2012).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Роль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оон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в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современном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мире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: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основные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концепции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российских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ученых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. </a:t>
            </a:r>
            <a:r>
              <a:rPr lang="en-US" sz="2500" dirty="0" err="1">
                <a:solidFill>
                  <a:srgbClr val="43270E"/>
                </a:solidFill>
                <a:latin typeface="Old Standard"/>
              </a:rPr>
              <a:t>Власть</a:t>
            </a:r>
            <a:r>
              <a:rPr lang="en-US" sz="2500" dirty="0">
                <a:solidFill>
                  <a:srgbClr val="43270E"/>
                </a:solidFill>
                <a:latin typeface="Old Standard"/>
              </a:rPr>
              <a:t>, (7), 147-150.</a:t>
            </a:r>
          </a:p>
          <a:p>
            <a:pPr marL="539753" lvl="1" indent="-269876">
              <a:lnSpc>
                <a:spcPts val="3000"/>
              </a:lnSpc>
              <a:buFont typeface="Arial"/>
              <a:buChar char="•"/>
            </a:pP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Сильченко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Ю. С. (2011).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Влияние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положений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статута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Лиги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Наций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интересы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государств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не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входивших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в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ее</a:t>
            </a:r>
            <a:r>
              <a:rPr lang="en-US" sz="25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5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состав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 Russian Journal of Economics and Law, (2 (18)), 267-271.</a:t>
            </a:r>
          </a:p>
          <a:p>
            <a:pPr marL="539753" lvl="1" indent="-269876">
              <a:lnSpc>
                <a:spcPts val="3000"/>
              </a:lnSpc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https://www.ungeneva.org/ru/library-archives/library (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офицальный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интернет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архив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ООН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)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Ким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Ен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Ун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Война, которую не хотят закончить (к 70-летию Соглашения о перемирии в Корейской войне) // Восточная Азия: факты и аналитика. 2023. №2. URL: https://cyberleninka.ru/article/n/voyna-kotoruyu-ne-hotyat-zakonchit-k-70-letiyu-soglasheniya-o-peremirii-v-koreyskoy-voyne (дата обращения: 02.03.2024).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Амиров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Р.З. Война в Афганистане в 1979-1989 гг. : истоки и уроки в контексте обеспечения безопасности российского государства // Вестник УЮИ. 2019. №1 (83). URL: https://cyberleninka.ru/article/n/voyna-v-afganistane-v-1979-1989-gg-istoki-i-uroki-v-kontekste-obespecheniya-bezopasnosti-rossiyskogo-gosudarstva (дата обращения: 02.03.2024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).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117929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3" name="TextBox 3"/>
          <p:cNvSpPr txBox="1"/>
          <p:nvPr/>
        </p:nvSpPr>
        <p:spPr>
          <a:xfrm>
            <a:off x="3825670" y="971367"/>
            <a:ext cx="915690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ru-RU" sz="4000" spc="400" dirty="0" smtClean="0">
                <a:solidFill>
                  <a:srgbClr val="925520"/>
                </a:solidFill>
                <a:latin typeface="Old Standard Bold"/>
              </a:rPr>
              <a:t>Основные вопросы.</a:t>
            </a:r>
            <a:endParaRPr lang="en-US" sz="4000" spc="400" dirty="0">
              <a:solidFill>
                <a:srgbClr val="925520"/>
              </a:solidFill>
              <a:latin typeface="Old Standar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7455" y="681013"/>
            <a:ext cx="7606338" cy="683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endParaRPr lang="en-US" sz="4000" dirty="0">
              <a:solidFill>
                <a:srgbClr val="925520"/>
              </a:solidFill>
              <a:latin typeface="Old Standar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3982" y="2230862"/>
            <a:ext cx="6043377" cy="34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399" dirty="0">
                <a:solidFill>
                  <a:srgbClr val="43270E"/>
                </a:solidFill>
                <a:latin typeface="Old Standar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455" y="1871831"/>
            <a:ext cx="17449800" cy="368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9"/>
              </a:lnSpc>
            </a:pPr>
            <a:endParaRPr lang="en-US" sz="2949" dirty="0" smtClean="0">
              <a:solidFill>
                <a:srgbClr val="43270E"/>
              </a:solidFill>
              <a:latin typeface="Old Standard"/>
            </a:endParaRPr>
          </a:p>
          <a:p>
            <a:pPr>
              <a:lnSpc>
                <a:spcPts val="4129"/>
              </a:lnSpc>
            </a:pPr>
            <a:r>
              <a:rPr lang="ru-RU" sz="2800" dirty="0" smtClean="0">
                <a:solidFill>
                  <a:srgbClr val="66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Актуальность: </a:t>
            </a:r>
            <a:r>
              <a:rPr lang="ru-RU" sz="2800" dirty="0">
                <a:solidFill>
                  <a:srgbClr val="66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 современном мире все более очевидны, что международные институты не способны к урегулированию конфликтов. На сколько остаются эффективен институт, созданный в 1945 году? Учитывает ли ООН национальные интересы каждого государства? Какие перспективы развития у ООН в однополярной системе международных отношений? На все эти вопросы я постарался ответить в своей работе.</a:t>
            </a:r>
          </a:p>
          <a:p>
            <a:pPr>
              <a:lnSpc>
                <a:spcPts val="4129"/>
              </a:lnSpc>
            </a:pPr>
            <a:endParaRPr lang="ru-RU" sz="2800" dirty="0" smtClean="0">
              <a:solidFill>
                <a:schemeClr val="bg2">
                  <a:lumMod val="25000"/>
                </a:schemeClr>
              </a:solidFill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  <a:p>
            <a:pPr>
              <a:lnSpc>
                <a:spcPts val="4129"/>
              </a:lnSpc>
            </a:pPr>
            <a:r>
              <a:rPr lang="ru-RU" sz="2949" dirty="0" smtClean="0">
                <a:solidFill>
                  <a:srgbClr val="663300"/>
                </a:solidFill>
                <a:latin typeface="Old Standard"/>
              </a:rPr>
              <a:t>Гипотеза</a:t>
            </a:r>
            <a:r>
              <a:rPr lang="ru-RU" sz="2949" dirty="0" smtClean="0">
                <a:solidFill>
                  <a:srgbClr val="663300"/>
                </a:solidFill>
                <a:latin typeface="Old Standard"/>
              </a:rPr>
              <a:t>: Утратила ли ООН роль международного арбитра в современном мире.</a:t>
            </a:r>
            <a:endParaRPr lang="ru-RU" sz="2949" dirty="0">
              <a:solidFill>
                <a:srgbClr val="663300"/>
              </a:solidFill>
              <a:latin typeface="Old Stand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3" name="TextBox 3"/>
          <p:cNvSpPr txBox="1"/>
          <p:nvPr/>
        </p:nvSpPr>
        <p:spPr>
          <a:xfrm>
            <a:off x="424772" y="9160710"/>
            <a:ext cx="832125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spc="300">
                <a:solidFill>
                  <a:srgbClr val="FDFEEC"/>
                </a:solidFill>
                <a:latin typeface="Montserrat Classic Bold"/>
              </a:rPr>
              <a:t>2020 | DEPARTMENT OF HISTORY</a:t>
            </a:r>
          </a:p>
        </p:txBody>
      </p:sp>
      <p:sp>
        <p:nvSpPr>
          <p:cNvPr id="4" name="Freeform 4"/>
          <p:cNvSpPr/>
          <p:nvPr/>
        </p:nvSpPr>
        <p:spPr>
          <a:xfrm>
            <a:off x="393465" y="1449738"/>
            <a:ext cx="5842724" cy="5509791"/>
          </a:xfrm>
          <a:custGeom>
            <a:avLst/>
            <a:gdLst/>
            <a:ahLst/>
            <a:cxnLst/>
            <a:rect l="l" t="t" r="r" b="b"/>
            <a:pathLst>
              <a:path w="5842724" h="5509791">
                <a:moveTo>
                  <a:pt x="0" y="0"/>
                </a:moveTo>
                <a:lnTo>
                  <a:pt x="5842723" y="0"/>
                </a:lnTo>
                <a:lnTo>
                  <a:pt x="5842723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03" r="-2264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913243" y="1287813"/>
            <a:ext cx="10825446" cy="192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1"/>
              </a:lnSpc>
            </a:pPr>
            <a:r>
              <a:rPr lang="en-US" sz="3922">
                <a:solidFill>
                  <a:srgbClr val="925520"/>
                </a:solidFill>
                <a:latin typeface="Old Standard Bold"/>
              </a:rPr>
              <a:t>Глава 1. Создания первой международной организации- лиги наций.</a:t>
            </a:r>
          </a:p>
          <a:p>
            <a:pPr algn="ctr">
              <a:lnSpc>
                <a:spcPts val="3600"/>
              </a:lnSpc>
            </a:pPr>
            <a:endParaRPr lang="en-US" sz="3922">
              <a:solidFill>
                <a:srgbClr val="925520"/>
              </a:solidFill>
              <a:latin typeface="Old Standar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588650" y="3479673"/>
            <a:ext cx="10346057" cy="325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7"/>
              </a:lnSpc>
              <a:spcBef>
                <a:spcPct val="0"/>
              </a:spcBef>
            </a:pPr>
            <a:r>
              <a:rPr lang="en-US" sz="3514">
                <a:solidFill>
                  <a:srgbClr val="000000"/>
                </a:solidFill>
                <a:latin typeface="Old Standard"/>
              </a:rPr>
              <a:t>Подписанный 28 июня 1919 года Версальский мирный договор, включал в себя пакт о Создании лиги наций. Состоявший из 26 статей, основной функцией лиги провозглашалось «содействовать международному сотрудничеству и достижению международного мира и безопасности».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8143" y="1104900"/>
            <a:ext cx="9804721" cy="8777096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4" name="TextBox 4"/>
          <p:cNvSpPr txBox="1"/>
          <p:nvPr/>
        </p:nvSpPr>
        <p:spPr>
          <a:xfrm>
            <a:off x="366076" y="2062016"/>
            <a:ext cx="8323469" cy="599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249" lvl="1" indent="-453125" algn="ctr">
              <a:lnSpc>
                <a:spcPts val="5876"/>
              </a:lnSpc>
              <a:buFont typeface="Arial"/>
              <a:buChar char="•"/>
            </a:pPr>
            <a:r>
              <a:rPr lang="en-US" sz="4197">
                <a:solidFill>
                  <a:srgbClr val="FFFFFF"/>
                </a:solidFill>
                <a:latin typeface="Old Standard"/>
              </a:rPr>
              <a:t>Присоединения Эльзаса и Лотарингии Францией</a:t>
            </a:r>
          </a:p>
          <a:p>
            <a:pPr marL="906249" lvl="1" indent="-453125" algn="ctr">
              <a:lnSpc>
                <a:spcPts val="5876"/>
              </a:lnSpc>
              <a:buFont typeface="Arial"/>
              <a:buChar char="•"/>
            </a:pPr>
            <a:r>
              <a:rPr lang="en-US" sz="4197">
                <a:solidFill>
                  <a:srgbClr val="FFFFFF"/>
                </a:solidFill>
                <a:latin typeface="Old Standard"/>
              </a:rPr>
              <a:t>Присоединения Восточной Пруссии к Польше</a:t>
            </a:r>
          </a:p>
          <a:p>
            <a:pPr marL="906249" lvl="1" indent="-453125" algn="ctr">
              <a:lnSpc>
                <a:spcPts val="5876"/>
              </a:lnSpc>
              <a:buFont typeface="Arial"/>
              <a:buChar char="•"/>
            </a:pPr>
            <a:r>
              <a:rPr lang="en-US" sz="4197">
                <a:solidFill>
                  <a:srgbClr val="FFFFFF"/>
                </a:solidFill>
                <a:latin typeface="Old Standard"/>
              </a:rPr>
              <a:t>Присоединение Заользье Чехословакией</a:t>
            </a:r>
          </a:p>
          <a:p>
            <a:pPr marL="906249" lvl="1" indent="-453125" algn="ctr">
              <a:lnSpc>
                <a:spcPts val="5876"/>
              </a:lnSpc>
              <a:buFont typeface="Arial"/>
              <a:buChar char="•"/>
            </a:pPr>
            <a:r>
              <a:rPr lang="en-US" sz="4197">
                <a:solidFill>
                  <a:srgbClr val="FFFFFF"/>
                </a:solidFill>
                <a:latin typeface="Old Standard"/>
              </a:rPr>
              <a:t>Присоединения Вильно Польшей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622620" cy="10287000"/>
          </a:xfrm>
          <a:custGeom>
            <a:avLst/>
            <a:gdLst/>
            <a:ahLst/>
            <a:cxnLst/>
            <a:rect l="l" t="t" r="r" b="b"/>
            <a:pathLst>
              <a:path w="6248240" h="9274988">
                <a:moveTo>
                  <a:pt x="0" y="0"/>
                </a:moveTo>
                <a:lnTo>
                  <a:pt x="6248240" y="0"/>
                </a:lnTo>
                <a:lnTo>
                  <a:pt x="6248240" y="9274988"/>
                </a:lnTo>
                <a:lnTo>
                  <a:pt x="0" y="9274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13" r="-1060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13927" y="2608490"/>
            <a:ext cx="10892085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 dirty="0" err="1">
                <a:solidFill>
                  <a:srgbClr val="43270E"/>
                </a:solidFill>
                <a:latin typeface="Old Standard Bold"/>
              </a:rPr>
              <a:t>Основными</a:t>
            </a:r>
            <a:r>
              <a:rPr lang="en-US" sz="3499" dirty="0">
                <a:solidFill>
                  <a:srgbClr val="43270E"/>
                </a:solidFill>
                <a:latin typeface="Old Standard Bold"/>
              </a:rPr>
              <a:t> </a:t>
            </a:r>
            <a:r>
              <a:rPr lang="en-US" sz="3499" dirty="0" err="1">
                <a:solidFill>
                  <a:srgbClr val="43270E"/>
                </a:solidFill>
                <a:latin typeface="Old Standard Bold"/>
              </a:rPr>
              <a:t>методами</a:t>
            </a:r>
            <a:r>
              <a:rPr lang="en-US" sz="3499" dirty="0">
                <a:solidFill>
                  <a:srgbClr val="43270E"/>
                </a:solidFill>
                <a:latin typeface="Old Standard Bold"/>
              </a:rPr>
              <a:t> </a:t>
            </a:r>
            <a:r>
              <a:rPr lang="en-US" sz="3499" dirty="0" err="1">
                <a:solidFill>
                  <a:srgbClr val="43270E"/>
                </a:solidFill>
                <a:latin typeface="Old Standard Bold"/>
              </a:rPr>
              <a:t>воздействия</a:t>
            </a:r>
            <a:r>
              <a:rPr lang="en-US" sz="3499" dirty="0">
                <a:solidFill>
                  <a:srgbClr val="43270E"/>
                </a:solidFill>
                <a:latin typeface="Old Standard Bold"/>
              </a:rPr>
              <a:t> </a:t>
            </a:r>
            <a:r>
              <a:rPr lang="en-US" sz="3499" dirty="0" err="1">
                <a:solidFill>
                  <a:srgbClr val="43270E"/>
                </a:solidFill>
                <a:latin typeface="Old Standard Bold"/>
              </a:rPr>
              <a:t>лиги</a:t>
            </a:r>
            <a:r>
              <a:rPr lang="en-US" sz="3499" dirty="0">
                <a:solidFill>
                  <a:srgbClr val="43270E"/>
                </a:solidFill>
                <a:latin typeface="Old Standard Bold"/>
              </a:rPr>
              <a:t> </a:t>
            </a:r>
            <a:r>
              <a:rPr lang="en-US" sz="3499" dirty="0" err="1">
                <a:solidFill>
                  <a:srgbClr val="43270E"/>
                </a:solidFill>
                <a:latin typeface="Old Standard Bold"/>
              </a:rPr>
              <a:t>наций</a:t>
            </a:r>
            <a:r>
              <a:rPr lang="en-US" sz="3499" dirty="0">
                <a:solidFill>
                  <a:srgbClr val="43270E"/>
                </a:solidFill>
                <a:latin typeface="Old Standard Bold"/>
              </a:rPr>
              <a:t> </a:t>
            </a:r>
            <a:r>
              <a:rPr lang="en-US" sz="3499" dirty="0" err="1">
                <a:solidFill>
                  <a:srgbClr val="43270E"/>
                </a:solidFill>
                <a:latin typeface="Old Standard Bold"/>
              </a:rPr>
              <a:t>были</a:t>
            </a:r>
            <a:r>
              <a:rPr lang="en-US" sz="3499" dirty="0">
                <a:solidFill>
                  <a:srgbClr val="43270E"/>
                </a:solidFill>
                <a:latin typeface="Old Standard Bold"/>
              </a:rPr>
              <a:t>:</a:t>
            </a:r>
          </a:p>
          <a:p>
            <a:pPr algn="l">
              <a:lnSpc>
                <a:spcPts val="4809"/>
              </a:lnSpc>
            </a:pPr>
            <a:endParaRPr lang="en-US" sz="3499" dirty="0">
              <a:solidFill>
                <a:srgbClr val="43270E"/>
              </a:solidFill>
              <a:latin typeface="Old Standar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38929" y="393664"/>
            <a:ext cx="10867084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925520"/>
                </a:solidFill>
                <a:latin typeface="Old Standard"/>
              </a:rPr>
              <a:t>Глава 2. Меж военный период. Инструменты воздействия лиги наций и политика умиротворения. Конец лиги наций.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47622" y="3781970"/>
            <a:ext cx="11049697" cy="297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7641" lvl="1" indent="-363820">
              <a:lnSpc>
                <a:spcPts val="4718"/>
              </a:lnSpc>
              <a:buFont typeface="Arial"/>
              <a:buChar char="•"/>
            </a:pP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Введения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торгового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эмбарго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</a:t>
            </a:r>
          </a:p>
          <a:p>
            <a:pPr marL="727641" lvl="1" indent="-363820">
              <a:lnSpc>
                <a:spcPts val="4718"/>
              </a:lnSpc>
              <a:buFont typeface="Arial"/>
              <a:buChar char="•"/>
            </a:pP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Разрыв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политических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взаимоотношений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стран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участниц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лиги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наций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страной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агрессором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</a:t>
            </a:r>
          </a:p>
          <a:p>
            <a:pPr marL="727641" lvl="1" indent="-363820">
              <a:lnSpc>
                <a:spcPts val="4718"/>
              </a:lnSpc>
              <a:buFont typeface="Arial"/>
              <a:buChar char="•"/>
            </a:pP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Дипломатические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3370" dirty="0" err="1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протесты</a:t>
            </a:r>
            <a:r>
              <a:rPr lang="en-US" sz="3370" dirty="0">
                <a:solidFill>
                  <a:srgbClr val="0000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</a:t>
            </a:r>
          </a:p>
          <a:p>
            <a:pPr algn="ctr">
              <a:lnSpc>
                <a:spcPts val="4718"/>
              </a:lnSpc>
            </a:pPr>
            <a:endParaRPr lang="en-US" sz="3370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3" name="Freeform 3"/>
          <p:cNvSpPr/>
          <p:nvPr/>
        </p:nvSpPr>
        <p:spPr>
          <a:xfrm>
            <a:off x="2299400" y="3548681"/>
            <a:ext cx="3151851" cy="2523992"/>
          </a:xfrm>
          <a:custGeom>
            <a:avLst/>
            <a:gdLst/>
            <a:ahLst/>
            <a:cxnLst/>
            <a:rect l="l" t="t" r="r" b="b"/>
            <a:pathLst>
              <a:path w="3151851" h="2523992">
                <a:moveTo>
                  <a:pt x="0" y="0"/>
                </a:moveTo>
                <a:lnTo>
                  <a:pt x="3151851" y="0"/>
                </a:lnTo>
                <a:lnTo>
                  <a:pt x="3151851" y="2523992"/>
                </a:lnTo>
                <a:lnTo>
                  <a:pt x="0" y="2523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13124" y="3465064"/>
            <a:ext cx="3249538" cy="2474381"/>
          </a:xfrm>
          <a:custGeom>
            <a:avLst/>
            <a:gdLst/>
            <a:ahLst/>
            <a:cxnLst/>
            <a:rect l="l" t="t" r="r" b="b"/>
            <a:pathLst>
              <a:path w="3249538" h="2474381">
                <a:moveTo>
                  <a:pt x="0" y="0"/>
                </a:moveTo>
                <a:lnTo>
                  <a:pt x="3249538" y="0"/>
                </a:lnTo>
                <a:lnTo>
                  <a:pt x="3249538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44037" y="3331835"/>
            <a:ext cx="2979666" cy="2740838"/>
          </a:xfrm>
          <a:custGeom>
            <a:avLst/>
            <a:gdLst/>
            <a:ahLst/>
            <a:cxnLst/>
            <a:rect l="l" t="t" r="r" b="b"/>
            <a:pathLst>
              <a:path w="2979666" h="2740838">
                <a:moveTo>
                  <a:pt x="0" y="0"/>
                </a:moveTo>
                <a:lnTo>
                  <a:pt x="2979666" y="0"/>
                </a:lnTo>
                <a:lnTo>
                  <a:pt x="2979666" y="2740838"/>
                </a:lnTo>
                <a:lnTo>
                  <a:pt x="0" y="2740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86" t="-48072" r="-238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71909" y="976659"/>
            <a:ext cx="1597335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400">
                <a:solidFill>
                  <a:srgbClr val="925520"/>
                </a:solidFill>
                <a:latin typeface="Old Standard Bold"/>
              </a:rPr>
              <a:t>ВЫОД ЯПОНИИ,ТРЕТЬЕГО РЕЙХА И ИТАЛИИ ИЗ ЛИГИ НАЦИЙ.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35387" y="6570169"/>
            <a:ext cx="4229440" cy="2161076"/>
            <a:chOff x="0" y="0"/>
            <a:chExt cx="5639253" cy="2881435"/>
          </a:xfrm>
        </p:grpSpPr>
        <p:sp>
          <p:nvSpPr>
            <p:cNvPr id="8" name="TextBox 8"/>
            <p:cNvSpPr txBox="1"/>
            <p:nvPr/>
          </p:nvSpPr>
          <p:spPr>
            <a:xfrm>
              <a:off x="0" y="-104775"/>
              <a:ext cx="5639253" cy="2331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925520"/>
                  </a:solidFill>
                  <a:latin typeface="Old Standard Bold"/>
                </a:rPr>
                <a:t>Вмешательсто Японии в  маньчжурию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71530"/>
              <a:ext cx="5639253" cy="5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43270E"/>
                  </a:solidFill>
                  <a:latin typeface="Old Standard"/>
                </a:rPr>
                <a:t>1933 год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9280" y="6570169"/>
            <a:ext cx="4229440" cy="1606086"/>
            <a:chOff x="0" y="0"/>
            <a:chExt cx="5639253" cy="214144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04775"/>
              <a:ext cx="5639253" cy="1569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925520"/>
                  </a:solidFill>
                  <a:latin typeface="Old Standard Bold"/>
                </a:rPr>
                <a:t>Перевооружение Третьего рейха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600005"/>
              <a:ext cx="5639253" cy="541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43270E"/>
                  </a:solidFill>
                  <a:latin typeface="Old Standard"/>
                </a:rPr>
                <a:t>1933 год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23174" y="6570169"/>
            <a:ext cx="4229440" cy="1606086"/>
            <a:chOff x="0" y="0"/>
            <a:chExt cx="5639253" cy="214144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04775"/>
              <a:ext cx="5639253" cy="1569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925520"/>
                  </a:solidFill>
                  <a:latin typeface="Old Standard Bold"/>
                </a:rPr>
                <a:t>Итало-Эфиопская война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00005"/>
              <a:ext cx="5639253" cy="541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43270E"/>
                  </a:solidFill>
                  <a:latin typeface="Old Standard"/>
                </a:rPr>
                <a:t>1935 год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5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2834" y="181858"/>
            <a:ext cx="6910871" cy="4652949"/>
          </a:xfrm>
          <a:custGeom>
            <a:avLst/>
            <a:gdLst/>
            <a:ahLst/>
            <a:cxnLst/>
            <a:rect l="l" t="t" r="r" b="b"/>
            <a:pathLst>
              <a:path w="6910871" h="4652949">
                <a:moveTo>
                  <a:pt x="0" y="0"/>
                </a:moveTo>
                <a:lnTo>
                  <a:pt x="6910871" y="0"/>
                </a:lnTo>
                <a:lnTo>
                  <a:pt x="6910871" y="4652950"/>
                </a:lnTo>
                <a:lnTo>
                  <a:pt x="0" y="4652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142" r="-9737" b="-225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22834" y="5143500"/>
            <a:ext cx="6910871" cy="4539268"/>
          </a:xfrm>
          <a:custGeom>
            <a:avLst/>
            <a:gdLst/>
            <a:ahLst/>
            <a:cxnLst/>
            <a:rect l="l" t="t" r="r" b="b"/>
            <a:pathLst>
              <a:path w="6910871" h="4539268">
                <a:moveTo>
                  <a:pt x="0" y="0"/>
                </a:moveTo>
                <a:lnTo>
                  <a:pt x="6910871" y="0"/>
                </a:lnTo>
                <a:lnTo>
                  <a:pt x="6910871" y="4539268"/>
                </a:lnTo>
                <a:lnTo>
                  <a:pt x="0" y="453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39" r="-3392" b="-1631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1406" y="309340"/>
            <a:ext cx="10591428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7"/>
              </a:lnSpc>
            </a:pPr>
            <a:r>
              <a:rPr lang="en-US" sz="7381" dirty="0">
                <a:solidFill>
                  <a:schemeClr val="bg1"/>
                </a:solidFill>
                <a:latin typeface="Old Standard"/>
              </a:rPr>
              <a:t>СССР В </a:t>
            </a:r>
            <a:r>
              <a:rPr lang="en-US" sz="7381" dirty="0" err="1">
                <a:solidFill>
                  <a:schemeClr val="bg1"/>
                </a:solidFill>
                <a:latin typeface="Old Standard"/>
              </a:rPr>
              <a:t>Лиге</a:t>
            </a:r>
            <a:r>
              <a:rPr lang="en-US" sz="7381" dirty="0">
                <a:solidFill>
                  <a:schemeClr val="bg1"/>
                </a:solidFill>
                <a:latin typeface="Old Standard"/>
              </a:rPr>
              <a:t> </a:t>
            </a:r>
            <a:r>
              <a:rPr lang="en-US" sz="7381" dirty="0" err="1">
                <a:solidFill>
                  <a:schemeClr val="bg1"/>
                </a:solidFill>
                <a:latin typeface="Old Standard"/>
              </a:rPr>
              <a:t>Наций</a:t>
            </a:r>
            <a:endParaRPr lang="en-US" sz="7381" dirty="0">
              <a:solidFill>
                <a:schemeClr val="bg1"/>
              </a:solidFill>
              <a:latin typeface="Old Standar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1866900"/>
            <a:ext cx="9829800" cy="561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Советский союз вступил в лигу наций </a:t>
            </a:r>
            <a:r>
              <a:rPr lang="ru-RU" sz="2800" dirty="0" smtClean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 </a:t>
            </a:r>
            <a:r>
              <a:rPr lang="ru-RU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1934 </a:t>
            </a:r>
            <a:r>
              <a:rPr lang="ru-RU" sz="2800" dirty="0" smtClean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году</a:t>
            </a:r>
            <a:r>
              <a:rPr lang="en-US" sz="2800" dirty="0" smtClean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старалась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проводить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антифашистскую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политику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пытаясь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поддержать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принцип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коллективной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безопасности</a:t>
            </a:r>
            <a:r>
              <a:rPr lang="en-US" sz="2800" dirty="0" smtClean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</a:t>
            </a:r>
          </a:p>
          <a:p>
            <a:pPr marL="457200" indent="-457200">
              <a:lnSpc>
                <a:spcPts val="3372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14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декабря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1939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года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СССР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исключили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из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лиги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наций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за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начало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войны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с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Финляндией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Исключения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Советского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Союза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нарушала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правило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и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порядок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исключения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из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организации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 В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то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время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как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по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уставу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2/3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ассамблеи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должны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были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проголосовать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за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исключения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страны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за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исключения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советского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союза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проголосовало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7/15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стран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присутствовавших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заседание</a:t>
            </a:r>
            <a:r>
              <a:rPr lang="en-US" sz="2800" dirty="0">
                <a:solidFill>
                  <a:schemeClr val="bg1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</a:t>
            </a:r>
          </a:p>
          <a:p>
            <a:pPr>
              <a:lnSpc>
                <a:spcPts val="3652"/>
              </a:lnSpc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Montserrat Light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453" y="1028700"/>
            <a:ext cx="6327688" cy="8077642"/>
          </a:xfrm>
          <a:custGeom>
            <a:avLst/>
            <a:gdLst/>
            <a:ahLst/>
            <a:cxnLst/>
            <a:rect l="l" t="t" r="r" b="b"/>
            <a:pathLst>
              <a:path w="6327688" h="8077642">
                <a:moveTo>
                  <a:pt x="0" y="0"/>
                </a:moveTo>
                <a:lnTo>
                  <a:pt x="6327688" y="0"/>
                </a:lnTo>
                <a:lnTo>
                  <a:pt x="6327688" y="8077642"/>
                </a:lnTo>
                <a:lnTo>
                  <a:pt x="0" y="8077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33" r="-1422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14392" y="449242"/>
            <a:ext cx="10270127" cy="154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3244">
                <a:solidFill>
                  <a:srgbClr val="925520"/>
                </a:solidFill>
                <a:latin typeface="Old Standard"/>
              </a:rPr>
              <a:t>Глава 3. Создания ООН . Работа международных организаций в двух полярной системе геополитического мироустройства.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78520" y="3086100"/>
            <a:ext cx="990599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ООН официально была создана 24 октября 1945 года </a:t>
            </a:r>
            <a:endParaRPr lang="en-US" sz="2900" dirty="0" smtClean="0">
              <a:solidFill>
                <a:srgbClr val="993300"/>
              </a:solidFill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Р</a:t>
            </a:r>
            <a:r>
              <a:rPr lang="en-US" sz="2900" dirty="0" err="1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атифицирован</a:t>
            </a:r>
            <a:r>
              <a:rPr lang="ru-RU" sz="2900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на тот момент,</a:t>
            </a:r>
            <a:r>
              <a:rPr lang="en-US" sz="2900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Великобританией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Китаем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Советским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Союзом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Соединенными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Штатами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, </a:t>
            </a:r>
            <a:r>
              <a:rPr lang="en-US" sz="2900" dirty="0" err="1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Францией</a:t>
            </a:r>
            <a:endParaRPr lang="en-US" sz="2900" dirty="0" smtClean="0">
              <a:solidFill>
                <a:srgbClr val="993300"/>
              </a:solidFill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900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 состав </a:t>
            </a:r>
            <a:r>
              <a:rPr lang="en-US" sz="2900" dirty="0" smtClean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ООН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вошло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51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государство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(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от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момента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они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составляли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80%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населения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)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Сейчас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численность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организации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составляет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193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независимых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 </a:t>
            </a:r>
            <a:r>
              <a:rPr lang="en-US" sz="2900" dirty="0" err="1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государства</a:t>
            </a:r>
            <a:r>
              <a:rPr lang="en-US" sz="2900" dirty="0">
                <a:solidFill>
                  <a:srgbClr val="993300"/>
                </a:solidFill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7" r="-433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1028700"/>
            <a:ext cx="8456413" cy="8777096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4" name="AutoShape 4"/>
          <p:cNvSpPr/>
          <p:nvPr/>
        </p:nvSpPr>
        <p:spPr>
          <a:xfrm>
            <a:off x="422676" y="4817522"/>
            <a:ext cx="7528289" cy="132417"/>
          </a:xfrm>
          <a:prstGeom prst="rect">
            <a:avLst/>
          </a:prstGeom>
          <a:solidFill>
            <a:srgbClr val="43270E"/>
          </a:solidFill>
        </p:spPr>
      </p:sp>
      <p:sp>
        <p:nvSpPr>
          <p:cNvPr id="5" name="TextBox 5"/>
          <p:cNvSpPr txBox="1"/>
          <p:nvPr/>
        </p:nvSpPr>
        <p:spPr>
          <a:xfrm>
            <a:off x="422676" y="1245860"/>
            <a:ext cx="751441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DFEEC"/>
                </a:solidFill>
                <a:latin typeface="Old Standard"/>
              </a:rPr>
              <a:t>К структуре организации ООН относится: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FDFEEC"/>
              </a:solidFill>
              <a:latin typeface="Old Standar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4675" y="5267325"/>
            <a:ext cx="7514418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0"/>
              </a:lnSpc>
            </a:pPr>
            <a:r>
              <a:rPr lang="en-US" sz="2900">
                <a:solidFill>
                  <a:srgbClr val="FDFEEC"/>
                </a:solidFill>
                <a:latin typeface="Old Standard"/>
              </a:rPr>
              <a:t>Основными инструментами, применяемыми ООН, стали:</a:t>
            </a:r>
          </a:p>
          <a:p>
            <a:pPr algn="l">
              <a:lnSpc>
                <a:spcPts val="3480"/>
              </a:lnSpc>
            </a:pPr>
            <a:endParaRPr lang="en-US" sz="2900">
              <a:solidFill>
                <a:srgbClr val="FDFEEC"/>
              </a:solidFill>
              <a:latin typeface="Old Standar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4675" y="1824756"/>
            <a:ext cx="7346290" cy="292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 Bold"/>
              </a:rPr>
              <a:t>Совет безопасности ООН (отвечает за соблюдения принципа коллективной безопасности)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 Bold"/>
              </a:rPr>
              <a:t>Международный суд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 Bold"/>
              </a:rPr>
              <a:t>Экономический и Социальный Совет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 Bold"/>
              </a:rPr>
              <a:t>Генеральная ассамблея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 Bold"/>
              </a:rPr>
              <a:t>Различные фонды.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676" y="6543675"/>
            <a:ext cx="7514418" cy="223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"/>
              </a:rPr>
              <a:t>Экономические санкции и торговые эмбарго.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"/>
              </a:rPr>
              <a:t>Политические санкции.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DFEEC"/>
                </a:solidFill>
                <a:latin typeface="Old Standard"/>
              </a:rPr>
              <a:t>Миротворческие контингенты ООН (По решению Совета безопасности).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DFEEC"/>
              </a:solidFill>
              <a:latin typeface="Old Stand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4894</TotalTime>
  <Words>985</Words>
  <Application>Microsoft Office PowerPoint</Application>
  <PresentationFormat>Произвольный</PresentationFormat>
  <Paragraphs>73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Calibri</vt:lpstr>
      <vt:lpstr>Montserrat Light</vt:lpstr>
      <vt:lpstr>Montserrat Classic Bold</vt:lpstr>
      <vt:lpstr>Old Standard Bold</vt:lpstr>
      <vt:lpstr>Arial</vt:lpstr>
      <vt:lpstr>Old Standard Italics</vt:lpstr>
      <vt:lpstr>Old Standard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Эффективность международных организаций, как инструмента формирования коллективной безопасности на примере истории XX века.</dc:title>
  <cp:lastModifiedBy>иван зорькин</cp:lastModifiedBy>
  <cp:revision>17</cp:revision>
  <dcterms:created xsi:type="dcterms:W3CDTF">2006-08-16T00:00:00Z</dcterms:created>
  <dcterms:modified xsi:type="dcterms:W3CDTF">2024-03-21T19:37:24Z</dcterms:modified>
  <dc:identifier>DAF2gQn-xzQ</dc:identifier>
</cp:coreProperties>
</file>