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7" r:id="rId2"/>
    <p:sldId id="437" r:id="rId3"/>
    <p:sldId id="438" r:id="rId4"/>
    <p:sldId id="393" r:id="rId5"/>
    <p:sldId id="439" r:id="rId6"/>
    <p:sldId id="440" r:id="rId7"/>
    <p:sldId id="441" r:id="rId8"/>
    <p:sldId id="442" r:id="rId9"/>
    <p:sldId id="444" r:id="rId10"/>
    <p:sldId id="397" r:id="rId11"/>
    <p:sldId id="428" r:id="rId12"/>
    <p:sldId id="429" r:id="rId13"/>
    <p:sldId id="430" r:id="rId14"/>
    <p:sldId id="392" r:id="rId15"/>
    <p:sldId id="394" r:id="rId16"/>
    <p:sldId id="445" r:id="rId17"/>
    <p:sldId id="462" r:id="rId18"/>
    <p:sldId id="447" r:id="rId19"/>
    <p:sldId id="448" r:id="rId20"/>
    <p:sldId id="463" r:id="rId21"/>
    <p:sldId id="464" r:id="rId22"/>
    <p:sldId id="465" r:id="rId23"/>
    <p:sldId id="466" r:id="rId24"/>
    <p:sldId id="467" r:id="rId25"/>
    <p:sldId id="469" r:id="rId26"/>
    <p:sldId id="470" r:id="rId27"/>
    <p:sldId id="471" r:id="rId28"/>
    <p:sldId id="468" r:id="rId29"/>
    <p:sldId id="449" r:id="rId30"/>
    <p:sldId id="450" r:id="rId31"/>
    <p:sldId id="476" r:id="rId32"/>
    <p:sldId id="418" r:id="rId33"/>
    <p:sldId id="419" r:id="rId34"/>
    <p:sldId id="420" r:id="rId35"/>
    <p:sldId id="421" r:id="rId36"/>
    <p:sldId id="477" r:id="rId37"/>
    <p:sldId id="478" r:id="rId38"/>
    <p:sldId id="480" r:id="rId39"/>
    <p:sldId id="425" r:id="rId40"/>
    <p:sldId id="481" r:id="rId41"/>
    <p:sldId id="482" r:id="rId42"/>
    <p:sldId id="483" r:id="rId43"/>
    <p:sldId id="484" r:id="rId44"/>
    <p:sldId id="422" r:id="rId45"/>
    <p:sldId id="426" r:id="rId46"/>
    <p:sldId id="427" r:id="rId47"/>
    <p:sldId id="291" r:id="rId48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05" autoAdjust="0"/>
  </p:normalViewPr>
  <p:slideViewPr>
    <p:cSldViewPr>
      <p:cViewPr varScale="1">
        <p:scale>
          <a:sx n="83" d="100"/>
          <a:sy n="83" d="100"/>
        </p:scale>
        <p:origin x="1459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7EB79F-5EDE-4FDB-8D62-0C1707F30490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8B152F-5C34-46B9-982C-462EEB75EDB0}">
      <dgm:prSet phldrT="[Text]" custT="1"/>
      <dgm:spPr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gm:spPr>
      <dgm:t>
        <a:bodyPr/>
        <a:lstStyle/>
        <a:p>
          <a:r>
            <a:rPr lang="ru-RU" altLang="ru-RU" sz="1100" b="1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Фотоконкурс для семей</a:t>
          </a:r>
          <a:endParaRPr lang="en-US" sz="1100" dirty="0"/>
        </a:p>
      </dgm:t>
    </dgm:pt>
    <dgm:pt modelId="{3939954A-3238-4B23-8D8A-ED0B9EEF3D12}" type="parTrans" cxnId="{5A63D7F2-2956-4AA0-8104-13679D54EFD7}">
      <dgm:prSet/>
      <dgm:spPr/>
      <dgm:t>
        <a:bodyPr/>
        <a:lstStyle/>
        <a:p>
          <a:endParaRPr lang="en-US"/>
        </a:p>
      </dgm:t>
    </dgm:pt>
    <dgm:pt modelId="{6A93946D-61E5-4E68-AF04-A702DCE8D778}" type="sibTrans" cxnId="{5A63D7F2-2956-4AA0-8104-13679D54EFD7}">
      <dgm:prSet/>
      <dgm:spPr/>
      <dgm:t>
        <a:bodyPr/>
        <a:lstStyle/>
        <a:p>
          <a:endParaRPr lang="en-US"/>
        </a:p>
      </dgm:t>
    </dgm:pt>
    <dgm:pt modelId="{19B2C9D5-9CD8-4C79-AEA8-AE0D8326E15E}">
      <dgm:prSet phldrT="[Text]" custT="1"/>
      <dgm:spPr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gm:spPr>
      <dgm:t>
        <a:bodyPr/>
        <a:lstStyle/>
        <a:p>
          <a:r>
            <a:rPr lang="ru-RU" altLang="ru-RU" sz="1100" b="1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Международный конкурс для детей из России и Белоруссии </a:t>
          </a:r>
          <a:endParaRPr lang="en-US" sz="1100" dirty="0"/>
        </a:p>
      </dgm:t>
    </dgm:pt>
    <dgm:pt modelId="{316089F1-79B2-4027-B016-48F125647A73}" type="parTrans" cxnId="{30F1B393-FAF1-4307-B693-2CF9FED81CC2}">
      <dgm:prSet/>
      <dgm:spPr/>
      <dgm:t>
        <a:bodyPr/>
        <a:lstStyle/>
        <a:p>
          <a:endParaRPr lang="en-US"/>
        </a:p>
      </dgm:t>
    </dgm:pt>
    <dgm:pt modelId="{A0132133-BE75-49D6-B1F9-37F4DEA59373}" type="sibTrans" cxnId="{30F1B393-FAF1-4307-B693-2CF9FED81CC2}">
      <dgm:prSet/>
      <dgm:spPr/>
      <dgm:t>
        <a:bodyPr/>
        <a:lstStyle/>
        <a:p>
          <a:endParaRPr lang="en-US"/>
        </a:p>
      </dgm:t>
    </dgm:pt>
    <dgm:pt modelId="{A8641B7C-D118-4D97-B3F9-7D195076E631}">
      <dgm:prSet phldrT="[Text]" custT="1"/>
      <dgm:spPr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gm:spPr>
      <dgm:t>
        <a:bodyPr/>
        <a:lstStyle/>
        <a:p>
          <a:r>
            <a:rPr lang="ru-RU" altLang="ru-RU" sz="1100" b="1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Он-лайн конкурсы для родителей и детей</a:t>
          </a:r>
          <a:endParaRPr lang="en-US" sz="1100" dirty="0"/>
        </a:p>
      </dgm:t>
    </dgm:pt>
    <dgm:pt modelId="{554CE1A7-6AC2-4AE9-B960-83D66A9BC344}" type="parTrans" cxnId="{1DE0A2B8-41B4-48E5-8D47-0DA2DF8A9CEB}">
      <dgm:prSet/>
      <dgm:spPr/>
      <dgm:t>
        <a:bodyPr/>
        <a:lstStyle/>
        <a:p>
          <a:endParaRPr lang="en-US"/>
        </a:p>
      </dgm:t>
    </dgm:pt>
    <dgm:pt modelId="{050D7E21-CEAB-4098-B990-4F92BE1707BD}" type="sibTrans" cxnId="{1DE0A2B8-41B4-48E5-8D47-0DA2DF8A9CEB}">
      <dgm:prSet/>
      <dgm:spPr/>
      <dgm:t>
        <a:bodyPr/>
        <a:lstStyle/>
        <a:p>
          <a:endParaRPr lang="en-US"/>
        </a:p>
      </dgm:t>
    </dgm:pt>
    <dgm:pt modelId="{17D4B64B-C505-4A03-90D3-863207DD9310}">
      <dgm:prSet phldrT="[Text]" custT="1"/>
      <dgm:spPr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gm:spPr>
      <dgm:t>
        <a:bodyPr/>
        <a:lstStyle/>
        <a:p>
          <a:r>
            <a:rPr lang="ru-RU" altLang="ru-RU" sz="1100" b="1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Пресс-мероприятия</a:t>
          </a:r>
          <a:endParaRPr lang="en-US" sz="1100" dirty="0"/>
        </a:p>
      </dgm:t>
    </dgm:pt>
    <dgm:pt modelId="{9D733B71-2CF3-467B-A9FB-EAE15F605078}" type="parTrans" cxnId="{635C99C4-3BF8-4105-ADD3-B3CCA3DF329E}">
      <dgm:prSet/>
      <dgm:spPr/>
      <dgm:t>
        <a:bodyPr/>
        <a:lstStyle/>
        <a:p>
          <a:endParaRPr lang="en-US"/>
        </a:p>
      </dgm:t>
    </dgm:pt>
    <dgm:pt modelId="{C313FCC6-016D-43C9-ACA8-47D50006DFFF}" type="sibTrans" cxnId="{635C99C4-3BF8-4105-ADD3-B3CCA3DF329E}">
      <dgm:prSet/>
      <dgm:spPr/>
      <dgm:t>
        <a:bodyPr/>
        <a:lstStyle/>
        <a:p>
          <a:endParaRPr lang="en-US"/>
        </a:p>
      </dgm:t>
    </dgm:pt>
    <dgm:pt modelId="{4CFDA2CC-BC64-4F86-BF99-2015DF2DEF81}">
      <dgm:prSet phldrT="[Text]" custT="1"/>
      <dgm:spPr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gm:spPr>
      <dgm:t>
        <a:bodyPr/>
        <a:lstStyle/>
        <a:p>
          <a:r>
            <a:rPr lang="ru-RU" altLang="ru-RU" sz="1100" b="1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Конкурс методик для педагогов</a:t>
          </a:r>
          <a:endParaRPr lang="en-US" sz="1100" dirty="0"/>
        </a:p>
      </dgm:t>
    </dgm:pt>
    <dgm:pt modelId="{2368FE7F-0407-4741-9A32-9D35B8D63890}" type="parTrans" cxnId="{162B0759-FD17-41B1-B0E3-E569354E7344}">
      <dgm:prSet/>
      <dgm:spPr/>
      <dgm:t>
        <a:bodyPr/>
        <a:lstStyle/>
        <a:p>
          <a:endParaRPr lang="en-US"/>
        </a:p>
      </dgm:t>
    </dgm:pt>
    <dgm:pt modelId="{95FF4F38-C29C-4D19-8591-480F84824AFC}" type="sibTrans" cxnId="{162B0759-FD17-41B1-B0E3-E569354E7344}">
      <dgm:prSet/>
      <dgm:spPr/>
      <dgm:t>
        <a:bodyPr/>
        <a:lstStyle/>
        <a:p>
          <a:endParaRPr lang="en-US"/>
        </a:p>
      </dgm:t>
    </dgm:pt>
    <dgm:pt modelId="{A984D191-3478-4D5C-8E57-704FE51BDE2D}">
      <dgm:prSet phldrT="[Text]" custT="1"/>
      <dgm:spPr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gm:spPr>
      <dgm:t>
        <a:bodyPr/>
        <a:lstStyle/>
        <a:p>
          <a:r>
            <a:rPr lang="ru-RU" altLang="ru-RU" sz="1100" b="1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Офф-лайн и он-лайн обучение педагогов </a:t>
          </a:r>
          <a:endParaRPr lang="en-US" sz="1100" dirty="0"/>
        </a:p>
      </dgm:t>
    </dgm:pt>
    <dgm:pt modelId="{746D5351-4DFF-4606-8754-72D67D5595CE}" type="parTrans" cxnId="{3593F3B6-0F9E-4013-A06C-1105BB0D44F9}">
      <dgm:prSet/>
      <dgm:spPr/>
      <dgm:t>
        <a:bodyPr/>
        <a:lstStyle/>
        <a:p>
          <a:endParaRPr lang="en-US"/>
        </a:p>
      </dgm:t>
    </dgm:pt>
    <dgm:pt modelId="{861393B5-D39C-4A61-B5F0-67F170B8C46A}" type="sibTrans" cxnId="{3593F3B6-0F9E-4013-A06C-1105BB0D44F9}">
      <dgm:prSet/>
      <dgm:spPr/>
      <dgm:t>
        <a:bodyPr/>
        <a:lstStyle/>
        <a:p>
          <a:endParaRPr lang="en-US"/>
        </a:p>
      </dgm:t>
    </dgm:pt>
    <dgm:pt modelId="{D65EF150-0822-4AF3-A757-6B2B7D8287D0}">
      <dgm:prSet phldrT="[Text]" custT="1"/>
      <dgm:spPr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gm:spPr>
      <dgm:t>
        <a:bodyPr/>
        <a:lstStyle/>
        <a:p>
          <a:r>
            <a:rPr lang="ru-RU" altLang="ru-RU" sz="1100" b="1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Международная конференция «Воспитываем здоровое поколение» в Москве</a:t>
          </a:r>
          <a:endParaRPr lang="en-US" sz="1100" dirty="0"/>
        </a:p>
      </dgm:t>
    </dgm:pt>
    <dgm:pt modelId="{7C4358D3-5FD9-4208-91B4-386C3BD8482F}" type="parTrans" cxnId="{89C158DA-04FC-4514-BEF8-5B5283B11D81}">
      <dgm:prSet/>
      <dgm:spPr/>
      <dgm:t>
        <a:bodyPr/>
        <a:lstStyle/>
        <a:p>
          <a:endParaRPr lang="en-US"/>
        </a:p>
      </dgm:t>
    </dgm:pt>
    <dgm:pt modelId="{D692F273-2A2C-4FF7-B02F-0323E211B4D1}" type="sibTrans" cxnId="{89C158DA-04FC-4514-BEF8-5B5283B11D81}">
      <dgm:prSet/>
      <dgm:spPr/>
      <dgm:t>
        <a:bodyPr/>
        <a:lstStyle/>
        <a:p>
          <a:endParaRPr lang="en-US"/>
        </a:p>
      </dgm:t>
    </dgm:pt>
    <dgm:pt modelId="{9BFA4F1E-39B2-43D9-A28B-5DD406BF0C10}" type="pres">
      <dgm:prSet presAssocID="{CF7EB79F-5EDE-4FDB-8D62-0C1707F3049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4204B6-85D2-400C-8AD2-A93016E0F291}" type="pres">
      <dgm:prSet presAssocID="{B18B152F-5C34-46B9-982C-462EEB75EDB0}" presName="dummy" presStyleCnt="0"/>
      <dgm:spPr/>
    </dgm:pt>
    <dgm:pt modelId="{EDA196C9-5F21-4BC4-A7FB-556F563C3A40}" type="pres">
      <dgm:prSet presAssocID="{B18B152F-5C34-46B9-982C-462EEB75EDB0}" presName="node" presStyleLbl="revTx" presStyleIdx="0" presStyleCnt="7" custScaleX="176296" custScaleY="105491" custRadScaleRad="102923" custRadScaleInc="4476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ED709B00-07B9-4F27-90AA-5D4EF1F231C5}" type="pres">
      <dgm:prSet presAssocID="{6A93946D-61E5-4E68-AF04-A702DCE8D778}" presName="sibTrans" presStyleLbl="node1" presStyleIdx="0" presStyleCnt="7"/>
      <dgm:spPr/>
      <dgm:t>
        <a:bodyPr/>
        <a:lstStyle/>
        <a:p>
          <a:endParaRPr lang="en-US"/>
        </a:p>
      </dgm:t>
    </dgm:pt>
    <dgm:pt modelId="{F0D64532-8997-4101-8B5C-DE11A83213D2}" type="pres">
      <dgm:prSet presAssocID="{19B2C9D5-9CD8-4C79-AEA8-AE0D8326E15E}" presName="dummy" presStyleCnt="0"/>
      <dgm:spPr/>
    </dgm:pt>
    <dgm:pt modelId="{86F4F466-C275-4B5D-96BC-E3B2ADA1F318}" type="pres">
      <dgm:prSet presAssocID="{19B2C9D5-9CD8-4C79-AEA8-AE0D8326E15E}" presName="node" presStyleLbl="revTx" presStyleIdx="1" presStyleCnt="7" custScaleX="176296" custScaleY="105491" custRadScaleRad="102239" custRadScaleInc="956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18D4B99-F93E-4406-A89B-CFE0E0904DDF}" type="pres">
      <dgm:prSet presAssocID="{A0132133-BE75-49D6-B1F9-37F4DEA59373}" presName="sibTrans" presStyleLbl="node1" presStyleIdx="1" presStyleCnt="7"/>
      <dgm:spPr/>
      <dgm:t>
        <a:bodyPr/>
        <a:lstStyle/>
        <a:p>
          <a:endParaRPr lang="en-US"/>
        </a:p>
      </dgm:t>
    </dgm:pt>
    <dgm:pt modelId="{3E8787D9-0748-4325-A5A9-ED7CD073CB3A}" type="pres">
      <dgm:prSet presAssocID="{A8641B7C-D118-4D97-B3F9-7D195076E631}" presName="dummy" presStyleCnt="0"/>
      <dgm:spPr/>
    </dgm:pt>
    <dgm:pt modelId="{FD3BD88D-A1DC-4E13-863C-787E9167643F}" type="pres">
      <dgm:prSet presAssocID="{A8641B7C-D118-4D97-B3F9-7D195076E631}" presName="node" presStyleLbl="revTx" presStyleIdx="2" presStyleCnt="7" custScaleX="176296" custScaleY="105491" custRadScaleRad="103127" custRadScaleInc="-4920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F80614D-6B11-484B-A4B2-42D88DDB84E3}" type="pres">
      <dgm:prSet presAssocID="{050D7E21-CEAB-4098-B990-4F92BE1707BD}" presName="sibTrans" presStyleLbl="node1" presStyleIdx="2" presStyleCnt="7"/>
      <dgm:spPr/>
      <dgm:t>
        <a:bodyPr/>
        <a:lstStyle/>
        <a:p>
          <a:endParaRPr lang="en-US"/>
        </a:p>
      </dgm:t>
    </dgm:pt>
    <dgm:pt modelId="{3B93A3CA-D81C-4659-A2D3-12CF89F98078}" type="pres">
      <dgm:prSet presAssocID="{17D4B64B-C505-4A03-90D3-863207DD9310}" presName="dummy" presStyleCnt="0"/>
      <dgm:spPr/>
    </dgm:pt>
    <dgm:pt modelId="{DDC8CA7D-7D9E-4A4C-B21C-E8AC358B08CF}" type="pres">
      <dgm:prSet presAssocID="{17D4B64B-C505-4A03-90D3-863207DD9310}" presName="node" presStyleLbl="revTx" presStyleIdx="3" presStyleCnt="7" custScaleX="176296" custScaleY="10549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589C1BB5-AC1F-4A3D-800B-BEEE00900372}" type="pres">
      <dgm:prSet presAssocID="{C313FCC6-016D-43C9-ACA8-47D50006DFFF}" presName="sibTrans" presStyleLbl="node1" presStyleIdx="3" presStyleCnt="7"/>
      <dgm:spPr/>
      <dgm:t>
        <a:bodyPr/>
        <a:lstStyle/>
        <a:p>
          <a:endParaRPr lang="en-US"/>
        </a:p>
      </dgm:t>
    </dgm:pt>
    <dgm:pt modelId="{0B13166F-4164-4C3F-AB2F-59A52A33D691}" type="pres">
      <dgm:prSet presAssocID="{4CFDA2CC-BC64-4F86-BF99-2015DF2DEF81}" presName="dummy" presStyleCnt="0"/>
      <dgm:spPr/>
    </dgm:pt>
    <dgm:pt modelId="{B73F7863-8A4E-4B6E-98FE-00778DC1D0B7}" type="pres">
      <dgm:prSet presAssocID="{4CFDA2CC-BC64-4F86-BF99-2015DF2DEF81}" presName="node" presStyleLbl="revTx" presStyleIdx="4" presStyleCnt="7" custScaleX="176296" custScaleY="105491" custRadScaleRad="106348" custRadScaleInc="4006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BB9ABE15-5658-47C8-A2AE-2CFC5ADDC858}" type="pres">
      <dgm:prSet presAssocID="{95FF4F38-C29C-4D19-8591-480F84824AFC}" presName="sibTrans" presStyleLbl="node1" presStyleIdx="4" presStyleCnt="7"/>
      <dgm:spPr/>
      <dgm:t>
        <a:bodyPr/>
        <a:lstStyle/>
        <a:p>
          <a:endParaRPr lang="en-US"/>
        </a:p>
      </dgm:t>
    </dgm:pt>
    <dgm:pt modelId="{D2EEFC65-169C-46F3-A4F7-C74CB8FF577D}" type="pres">
      <dgm:prSet presAssocID="{A984D191-3478-4D5C-8E57-704FE51BDE2D}" presName="dummy" presStyleCnt="0"/>
      <dgm:spPr/>
    </dgm:pt>
    <dgm:pt modelId="{E9F551FE-91ED-4A38-9409-EA6C75EC6CCA}" type="pres">
      <dgm:prSet presAssocID="{A984D191-3478-4D5C-8E57-704FE51BDE2D}" presName="node" presStyleLbl="revTx" presStyleIdx="5" presStyleCnt="7" custScaleX="176296" custScaleY="105491" custRadScaleRad="111446" custRadScaleInc="-738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5017AF33-4E51-40BA-957C-9BACD072B6C7}" type="pres">
      <dgm:prSet presAssocID="{861393B5-D39C-4A61-B5F0-67F170B8C46A}" presName="sibTrans" presStyleLbl="node1" presStyleIdx="5" presStyleCnt="7"/>
      <dgm:spPr/>
      <dgm:t>
        <a:bodyPr/>
        <a:lstStyle/>
        <a:p>
          <a:endParaRPr lang="en-US"/>
        </a:p>
      </dgm:t>
    </dgm:pt>
    <dgm:pt modelId="{32F6474D-FBD8-44D8-9C05-BDC50BC0C149}" type="pres">
      <dgm:prSet presAssocID="{D65EF150-0822-4AF3-A757-6B2B7D8287D0}" presName="dummy" presStyleCnt="0"/>
      <dgm:spPr/>
    </dgm:pt>
    <dgm:pt modelId="{1B8560A3-EB7E-41E0-979C-58303539E5C2}" type="pres">
      <dgm:prSet presAssocID="{D65EF150-0822-4AF3-A757-6B2B7D8287D0}" presName="node" presStyleLbl="revTx" presStyleIdx="6" presStyleCnt="7" custScaleX="176296" custScaleY="105491" custRadScaleRad="108506" custRadScaleInc="-8428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B7551CC-E1F0-4621-91C2-002F084E25AC}" type="pres">
      <dgm:prSet presAssocID="{D692F273-2A2C-4FF7-B02F-0323E211B4D1}" presName="sibTrans" presStyleLbl="node1" presStyleIdx="6" presStyleCnt="7"/>
      <dgm:spPr/>
      <dgm:t>
        <a:bodyPr/>
        <a:lstStyle/>
        <a:p>
          <a:endParaRPr lang="en-US"/>
        </a:p>
      </dgm:t>
    </dgm:pt>
  </dgm:ptLst>
  <dgm:cxnLst>
    <dgm:cxn modelId="{6E09FFAA-EDAD-412F-8C49-589EDEB574A9}" type="presOf" srcId="{B18B152F-5C34-46B9-982C-462EEB75EDB0}" destId="{EDA196C9-5F21-4BC4-A7FB-556F563C3A40}" srcOrd="0" destOrd="0" presId="urn:microsoft.com/office/officeart/2005/8/layout/cycle1"/>
    <dgm:cxn modelId="{953CE00E-B4F8-4AD0-886E-AECD1981335D}" type="presOf" srcId="{C313FCC6-016D-43C9-ACA8-47D50006DFFF}" destId="{589C1BB5-AC1F-4A3D-800B-BEEE00900372}" srcOrd="0" destOrd="0" presId="urn:microsoft.com/office/officeart/2005/8/layout/cycle1"/>
    <dgm:cxn modelId="{5691FDB3-CFEE-4B29-ADA2-33AF058D7DB7}" type="presOf" srcId="{050D7E21-CEAB-4098-B990-4F92BE1707BD}" destId="{8F80614D-6B11-484B-A4B2-42D88DDB84E3}" srcOrd="0" destOrd="0" presId="urn:microsoft.com/office/officeart/2005/8/layout/cycle1"/>
    <dgm:cxn modelId="{AB669895-79F4-468E-8922-BB518DA80396}" type="presOf" srcId="{D65EF150-0822-4AF3-A757-6B2B7D8287D0}" destId="{1B8560A3-EB7E-41E0-979C-58303539E5C2}" srcOrd="0" destOrd="0" presId="urn:microsoft.com/office/officeart/2005/8/layout/cycle1"/>
    <dgm:cxn modelId="{635C99C4-3BF8-4105-ADD3-B3CCA3DF329E}" srcId="{CF7EB79F-5EDE-4FDB-8D62-0C1707F30490}" destId="{17D4B64B-C505-4A03-90D3-863207DD9310}" srcOrd="3" destOrd="0" parTransId="{9D733B71-2CF3-467B-A9FB-EAE15F605078}" sibTransId="{C313FCC6-016D-43C9-ACA8-47D50006DFFF}"/>
    <dgm:cxn modelId="{2DBF2C7A-6184-442D-966F-23019B2EDB9C}" type="presOf" srcId="{861393B5-D39C-4A61-B5F0-67F170B8C46A}" destId="{5017AF33-4E51-40BA-957C-9BACD072B6C7}" srcOrd="0" destOrd="0" presId="urn:microsoft.com/office/officeart/2005/8/layout/cycle1"/>
    <dgm:cxn modelId="{3593F3B6-0F9E-4013-A06C-1105BB0D44F9}" srcId="{CF7EB79F-5EDE-4FDB-8D62-0C1707F30490}" destId="{A984D191-3478-4D5C-8E57-704FE51BDE2D}" srcOrd="5" destOrd="0" parTransId="{746D5351-4DFF-4606-8754-72D67D5595CE}" sibTransId="{861393B5-D39C-4A61-B5F0-67F170B8C46A}"/>
    <dgm:cxn modelId="{162B0759-FD17-41B1-B0E3-E569354E7344}" srcId="{CF7EB79F-5EDE-4FDB-8D62-0C1707F30490}" destId="{4CFDA2CC-BC64-4F86-BF99-2015DF2DEF81}" srcOrd="4" destOrd="0" parTransId="{2368FE7F-0407-4741-9A32-9D35B8D63890}" sibTransId="{95FF4F38-C29C-4D19-8591-480F84824AFC}"/>
    <dgm:cxn modelId="{5A63D7F2-2956-4AA0-8104-13679D54EFD7}" srcId="{CF7EB79F-5EDE-4FDB-8D62-0C1707F30490}" destId="{B18B152F-5C34-46B9-982C-462EEB75EDB0}" srcOrd="0" destOrd="0" parTransId="{3939954A-3238-4B23-8D8A-ED0B9EEF3D12}" sibTransId="{6A93946D-61E5-4E68-AF04-A702DCE8D778}"/>
    <dgm:cxn modelId="{53DAD5F0-30D1-430B-8179-B32F551A7177}" type="presOf" srcId="{6A93946D-61E5-4E68-AF04-A702DCE8D778}" destId="{ED709B00-07B9-4F27-90AA-5D4EF1F231C5}" srcOrd="0" destOrd="0" presId="urn:microsoft.com/office/officeart/2005/8/layout/cycle1"/>
    <dgm:cxn modelId="{E81DB04C-9162-444F-ADD2-F8FF0D648E30}" type="presOf" srcId="{A8641B7C-D118-4D97-B3F9-7D195076E631}" destId="{FD3BD88D-A1DC-4E13-863C-787E9167643F}" srcOrd="0" destOrd="0" presId="urn:microsoft.com/office/officeart/2005/8/layout/cycle1"/>
    <dgm:cxn modelId="{7E5F9D63-2976-4E1C-A027-210F7C0B5D74}" type="presOf" srcId="{D692F273-2A2C-4FF7-B02F-0323E211B4D1}" destId="{2B7551CC-E1F0-4621-91C2-002F084E25AC}" srcOrd="0" destOrd="0" presId="urn:microsoft.com/office/officeart/2005/8/layout/cycle1"/>
    <dgm:cxn modelId="{89C158DA-04FC-4514-BEF8-5B5283B11D81}" srcId="{CF7EB79F-5EDE-4FDB-8D62-0C1707F30490}" destId="{D65EF150-0822-4AF3-A757-6B2B7D8287D0}" srcOrd="6" destOrd="0" parTransId="{7C4358D3-5FD9-4208-91B4-386C3BD8482F}" sibTransId="{D692F273-2A2C-4FF7-B02F-0323E211B4D1}"/>
    <dgm:cxn modelId="{86C4A07F-DC5B-46C2-90F0-9EB083FFECE9}" type="presOf" srcId="{CF7EB79F-5EDE-4FDB-8D62-0C1707F30490}" destId="{9BFA4F1E-39B2-43D9-A28B-5DD406BF0C10}" srcOrd="0" destOrd="0" presId="urn:microsoft.com/office/officeart/2005/8/layout/cycle1"/>
    <dgm:cxn modelId="{B34C7E7F-B968-45C1-912E-04227D3EE2EE}" type="presOf" srcId="{17D4B64B-C505-4A03-90D3-863207DD9310}" destId="{DDC8CA7D-7D9E-4A4C-B21C-E8AC358B08CF}" srcOrd="0" destOrd="0" presId="urn:microsoft.com/office/officeart/2005/8/layout/cycle1"/>
    <dgm:cxn modelId="{7CD8B25F-219E-4CA0-A661-59B8BB2D2483}" type="presOf" srcId="{19B2C9D5-9CD8-4C79-AEA8-AE0D8326E15E}" destId="{86F4F466-C275-4B5D-96BC-E3B2ADA1F318}" srcOrd="0" destOrd="0" presId="urn:microsoft.com/office/officeart/2005/8/layout/cycle1"/>
    <dgm:cxn modelId="{9A3DE87C-F81B-45F4-A946-61BDD49367B1}" type="presOf" srcId="{4CFDA2CC-BC64-4F86-BF99-2015DF2DEF81}" destId="{B73F7863-8A4E-4B6E-98FE-00778DC1D0B7}" srcOrd="0" destOrd="0" presId="urn:microsoft.com/office/officeart/2005/8/layout/cycle1"/>
    <dgm:cxn modelId="{D2F27A4F-C203-4B1A-A94C-3E0BDCCEC7CF}" type="presOf" srcId="{A0132133-BE75-49D6-B1F9-37F4DEA59373}" destId="{118D4B99-F93E-4406-A89B-CFE0E0904DDF}" srcOrd="0" destOrd="0" presId="urn:microsoft.com/office/officeart/2005/8/layout/cycle1"/>
    <dgm:cxn modelId="{A579E5E3-0655-45C8-AB81-AE226F69C42C}" type="presOf" srcId="{95FF4F38-C29C-4D19-8591-480F84824AFC}" destId="{BB9ABE15-5658-47C8-A2AE-2CFC5ADDC858}" srcOrd="0" destOrd="0" presId="urn:microsoft.com/office/officeart/2005/8/layout/cycle1"/>
    <dgm:cxn modelId="{1DE0A2B8-41B4-48E5-8D47-0DA2DF8A9CEB}" srcId="{CF7EB79F-5EDE-4FDB-8D62-0C1707F30490}" destId="{A8641B7C-D118-4D97-B3F9-7D195076E631}" srcOrd="2" destOrd="0" parTransId="{554CE1A7-6AC2-4AE9-B960-83D66A9BC344}" sibTransId="{050D7E21-CEAB-4098-B990-4F92BE1707BD}"/>
    <dgm:cxn modelId="{30F1B393-FAF1-4307-B693-2CF9FED81CC2}" srcId="{CF7EB79F-5EDE-4FDB-8D62-0C1707F30490}" destId="{19B2C9D5-9CD8-4C79-AEA8-AE0D8326E15E}" srcOrd="1" destOrd="0" parTransId="{316089F1-79B2-4027-B016-48F125647A73}" sibTransId="{A0132133-BE75-49D6-B1F9-37F4DEA59373}"/>
    <dgm:cxn modelId="{3CD1521C-84D7-4A64-8CFF-46272A32A0F3}" type="presOf" srcId="{A984D191-3478-4D5C-8E57-704FE51BDE2D}" destId="{E9F551FE-91ED-4A38-9409-EA6C75EC6CCA}" srcOrd="0" destOrd="0" presId="urn:microsoft.com/office/officeart/2005/8/layout/cycle1"/>
    <dgm:cxn modelId="{68CE7E5E-161C-4ED5-92D1-4ED966EFADED}" type="presParOf" srcId="{9BFA4F1E-39B2-43D9-A28B-5DD406BF0C10}" destId="{614204B6-85D2-400C-8AD2-A93016E0F291}" srcOrd="0" destOrd="0" presId="urn:microsoft.com/office/officeart/2005/8/layout/cycle1"/>
    <dgm:cxn modelId="{BF196061-1EF3-45FA-A232-653F1E181789}" type="presParOf" srcId="{9BFA4F1E-39B2-43D9-A28B-5DD406BF0C10}" destId="{EDA196C9-5F21-4BC4-A7FB-556F563C3A40}" srcOrd="1" destOrd="0" presId="urn:microsoft.com/office/officeart/2005/8/layout/cycle1"/>
    <dgm:cxn modelId="{1BD48986-4E65-488F-B5B6-EF41BE66B8B7}" type="presParOf" srcId="{9BFA4F1E-39B2-43D9-A28B-5DD406BF0C10}" destId="{ED709B00-07B9-4F27-90AA-5D4EF1F231C5}" srcOrd="2" destOrd="0" presId="urn:microsoft.com/office/officeart/2005/8/layout/cycle1"/>
    <dgm:cxn modelId="{2962CF18-67AC-48E4-86C0-D868B30C1768}" type="presParOf" srcId="{9BFA4F1E-39B2-43D9-A28B-5DD406BF0C10}" destId="{F0D64532-8997-4101-8B5C-DE11A83213D2}" srcOrd="3" destOrd="0" presId="urn:microsoft.com/office/officeart/2005/8/layout/cycle1"/>
    <dgm:cxn modelId="{E5B1DB96-ACBA-443A-AB1D-EF2A674D189A}" type="presParOf" srcId="{9BFA4F1E-39B2-43D9-A28B-5DD406BF0C10}" destId="{86F4F466-C275-4B5D-96BC-E3B2ADA1F318}" srcOrd="4" destOrd="0" presId="urn:microsoft.com/office/officeart/2005/8/layout/cycle1"/>
    <dgm:cxn modelId="{AC15F7B8-7FDF-429F-817D-005B3C59C75E}" type="presParOf" srcId="{9BFA4F1E-39B2-43D9-A28B-5DD406BF0C10}" destId="{118D4B99-F93E-4406-A89B-CFE0E0904DDF}" srcOrd="5" destOrd="0" presId="urn:microsoft.com/office/officeart/2005/8/layout/cycle1"/>
    <dgm:cxn modelId="{E25D1EB1-B698-4200-91FD-E5D5FEAE5730}" type="presParOf" srcId="{9BFA4F1E-39B2-43D9-A28B-5DD406BF0C10}" destId="{3E8787D9-0748-4325-A5A9-ED7CD073CB3A}" srcOrd="6" destOrd="0" presId="urn:microsoft.com/office/officeart/2005/8/layout/cycle1"/>
    <dgm:cxn modelId="{C499661F-59C3-4E63-AAD1-9EEF8212F43B}" type="presParOf" srcId="{9BFA4F1E-39B2-43D9-A28B-5DD406BF0C10}" destId="{FD3BD88D-A1DC-4E13-863C-787E9167643F}" srcOrd="7" destOrd="0" presId="urn:microsoft.com/office/officeart/2005/8/layout/cycle1"/>
    <dgm:cxn modelId="{99B6E01F-D3B6-4348-AA07-AFC38095FF5C}" type="presParOf" srcId="{9BFA4F1E-39B2-43D9-A28B-5DD406BF0C10}" destId="{8F80614D-6B11-484B-A4B2-42D88DDB84E3}" srcOrd="8" destOrd="0" presId="urn:microsoft.com/office/officeart/2005/8/layout/cycle1"/>
    <dgm:cxn modelId="{6EC98E1B-6488-42D9-A5D2-C7FC4836CAE3}" type="presParOf" srcId="{9BFA4F1E-39B2-43D9-A28B-5DD406BF0C10}" destId="{3B93A3CA-D81C-4659-A2D3-12CF89F98078}" srcOrd="9" destOrd="0" presId="urn:microsoft.com/office/officeart/2005/8/layout/cycle1"/>
    <dgm:cxn modelId="{5570BCA7-B087-4E90-87BB-B5039E596A01}" type="presParOf" srcId="{9BFA4F1E-39B2-43D9-A28B-5DD406BF0C10}" destId="{DDC8CA7D-7D9E-4A4C-B21C-E8AC358B08CF}" srcOrd="10" destOrd="0" presId="urn:microsoft.com/office/officeart/2005/8/layout/cycle1"/>
    <dgm:cxn modelId="{465009DA-6887-4785-AAB2-A0C09080025E}" type="presParOf" srcId="{9BFA4F1E-39B2-43D9-A28B-5DD406BF0C10}" destId="{589C1BB5-AC1F-4A3D-800B-BEEE00900372}" srcOrd="11" destOrd="0" presId="urn:microsoft.com/office/officeart/2005/8/layout/cycle1"/>
    <dgm:cxn modelId="{E47F6114-CFF8-46B9-B17C-649E4ACAA6CA}" type="presParOf" srcId="{9BFA4F1E-39B2-43D9-A28B-5DD406BF0C10}" destId="{0B13166F-4164-4C3F-AB2F-59A52A33D691}" srcOrd="12" destOrd="0" presId="urn:microsoft.com/office/officeart/2005/8/layout/cycle1"/>
    <dgm:cxn modelId="{552BDA6D-606A-4742-BB52-801023F10A01}" type="presParOf" srcId="{9BFA4F1E-39B2-43D9-A28B-5DD406BF0C10}" destId="{B73F7863-8A4E-4B6E-98FE-00778DC1D0B7}" srcOrd="13" destOrd="0" presId="urn:microsoft.com/office/officeart/2005/8/layout/cycle1"/>
    <dgm:cxn modelId="{190389BB-5DCF-47E1-BE58-E9C3AADA6886}" type="presParOf" srcId="{9BFA4F1E-39B2-43D9-A28B-5DD406BF0C10}" destId="{BB9ABE15-5658-47C8-A2AE-2CFC5ADDC858}" srcOrd="14" destOrd="0" presId="urn:microsoft.com/office/officeart/2005/8/layout/cycle1"/>
    <dgm:cxn modelId="{AC281880-4054-456E-9F81-F33E4428A2FA}" type="presParOf" srcId="{9BFA4F1E-39B2-43D9-A28B-5DD406BF0C10}" destId="{D2EEFC65-169C-46F3-A4F7-C74CB8FF577D}" srcOrd="15" destOrd="0" presId="urn:microsoft.com/office/officeart/2005/8/layout/cycle1"/>
    <dgm:cxn modelId="{FF6BE315-6A4B-47FC-95A5-1003C4D93274}" type="presParOf" srcId="{9BFA4F1E-39B2-43D9-A28B-5DD406BF0C10}" destId="{E9F551FE-91ED-4A38-9409-EA6C75EC6CCA}" srcOrd="16" destOrd="0" presId="urn:microsoft.com/office/officeart/2005/8/layout/cycle1"/>
    <dgm:cxn modelId="{27550584-75A4-48C0-AAC3-A99554A8D288}" type="presParOf" srcId="{9BFA4F1E-39B2-43D9-A28B-5DD406BF0C10}" destId="{5017AF33-4E51-40BA-957C-9BACD072B6C7}" srcOrd="17" destOrd="0" presId="urn:microsoft.com/office/officeart/2005/8/layout/cycle1"/>
    <dgm:cxn modelId="{4B4C54E7-3469-45A8-A2B6-BD8A97F0D729}" type="presParOf" srcId="{9BFA4F1E-39B2-43D9-A28B-5DD406BF0C10}" destId="{32F6474D-FBD8-44D8-9C05-BDC50BC0C149}" srcOrd="18" destOrd="0" presId="urn:microsoft.com/office/officeart/2005/8/layout/cycle1"/>
    <dgm:cxn modelId="{C1135453-45ED-4084-B9DA-3564CB77D426}" type="presParOf" srcId="{9BFA4F1E-39B2-43D9-A28B-5DD406BF0C10}" destId="{1B8560A3-EB7E-41E0-979C-58303539E5C2}" srcOrd="19" destOrd="0" presId="urn:microsoft.com/office/officeart/2005/8/layout/cycle1"/>
    <dgm:cxn modelId="{1F04A4F8-4498-4282-9ACB-E76A78567378}" type="presParOf" srcId="{9BFA4F1E-39B2-43D9-A28B-5DD406BF0C10}" destId="{2B7551CC-E1F0-4621-91C2-002F084E25AC}" srcOrd="20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A196C9-5F21-4BC4-A7FB-556F563C3A40}">
      <dsp:nvSpPr>
        <dsp:cNvPr id="0" name=""/>
        <dsp:cNvSpPr/>
      </dsp:nvSpPr>
      <dsp:spPr>
        <a:xfrm>
          <a:off x="4680512" y="72015"/>
          <a:ext cx="1769574" cy="1058868"/>
        </a:xfrm>
        <a:prstGeom prst="roundRect">
          <a:avLst/>
        </a:prstGeom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Фотоконкурс для семей</a:t>
          </a:r>
          <a:endParaRPr lang="en-US" sz="1100" kern="1200" dirty="0"/>
        </a:p>
      </dsp:txBody>
      <dsp:txXfrm>
        <a:off x="4732202" y="123705"/>
        <a:ext cx="1666194" cy="955488"/>
      </dsp:txXfrm>
    </dsp:sp>
    <dsp:sp modelId="{ED709B00-07B9-4F27-90AA-5D4EF1F231C5}">
      <dsp:nvSpPr>
        <dsp:cNvPr id="0" name=""/>
        <dsp:cNvSpPr/>
      </dsp:nvSpPr>
      <dsp:spPr>
        <a:xfrm>
          <a:off x="1631848" y="-35048"/>
          <a:ext cx="5201073" cy="5201073"/>
        </a:xfrm>
        <a:prstGeom prst="circularArrow">
          <a:avLst>
            <a:gd name="adj1" fmla="val 3763"/>
            <a:gd name="adj2" fmla="val 234809"/>
            <a:gd name="adj3" fmla="val 20012216"/>
            <a:gd name="adj4" fmla="val 19385092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F4F466-C275-4B5D-96BC-E3B2ADA1F318}">
      <dsp:nvSpPr>
        <dsp:cNvPr id="0" name=""/>
        <dsp:cNvSpPr/>
      </dsp:nvSpPr>
      <dsp:spPr>
        <a:xfrm>
          <a:off x="5722997" y="1649541"/>
          <a:ext cx="1769574" cy="1058868"/>
        </a:xfrm>
        <a:prstGeom prst="roundRect">
          <a:avLst/>
        </a:prstGeom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Международный конкурс для детей из России и Белоруссии </a:t>
          </a:r>
          <a:endParaRPr lang="en-US" sz="1100" kern="1200" dirty="0"/>
        </a:p>
      </dsp:txBody>
      <dsp:txXfrm>
        <a:off x="5774687" y="1701231"/>
        <a:ext cx="1666194" cy="955488"/>
      </dsp:txXfrm>
    </dsp:sp>
    <dsp:sp modelId="{118D4B99-F93E-4406-A89B-CFE0E0904DDF}">
      <dsp:nvSpPr>
        <dsp:cNvPr id="0" name=""/>
        <dsp:cNvSpPr/>
      </dsp:nvSpPr>
      <dsp:spPr>
        <a:xfrm>
          <a:off x="1665018" y="139841"/>
          <a:ext cx="5201073" cy="5201073"/>
        </a:xfrm>
        <a:prstGeom prst="circularArrow">
          <a:avLst>
            <a:gd name="adj1" fmla="val 3763"/>
            <a:gd name="adj2" fmla="val 234809"/>
            <a:gd name="adj3" fmla="val 669218"/>
            <a:gd name="adj4" fmla="val 21553986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BD88D-A1DC-4E13-863C-787E9167643F}">
      <dsp:nvSpPr>
        <dsp:cNvPr id="0" name=""/>
        <dsp:cNvSpPr/>
      </dsp:nvSpPr>
      <dsp:spPr>
        <a:xfrm>
          <a:off x="5457923" y="3361267"/>
          <a:ext cx="1769574" cy="1058868"/>
        </a:xfrm>
        <a:prstGeom prst="roundRect">
          <a:avLst/>
        </a:prstGeom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Он-лайн конкурсы для родителей и детей</a:t>
          </a:r>
          <a:endParaRPr lang="en-US" sz="1100" kern="1200" dirty="0"/>
        </a:p>
      </dsp:txBody>
      <dsp:txXfrm>
        <a:off x="5509613" y="3412957"/>
        <a:ext cx="1666194" cy="955488"/>
      </dsp:txXfrm>
    </dsp:sp>
    <dsp:sp modelId="{8F80614D-6B11-484B-A4B2-42D88DDB84E3}">
      <dsp:nvSpPr>
        <dsp:cNvPr id="0" name=""/>
        <dsp:cNvSpPr/>
      </dsp:nvSpPr>
      <dsp:spPr>
        <a:xfrm>
          <a:off x="1794621" y="-10898"/>
          <a:ext cx="5201073" cy="5201073"/>
        </a:xfrm>
        <a:prstGeom prst="circularArrow">
          <a:avLst>
            <a:gd name="adj1" fmla="val 3763"/>
            <a:gd name="adj2" fmla="val 234809"/>
            <a:gd name="adj3" fmla="val 4139517"/>
            <a:gd name="adj4" fmla="val 3001803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C8CA7D-7D9E-4A4C-B21C-E8AC358B08CF}">
      <dsp:nvSpPr>
        <dsp:cNvPr id="0" name=""/>
        <dsp:cNvSpPr/>
      </dsp:nvSpPr>
      <dsp:spPr>
        <a:xfrm>
          <a:off x="3327680" y="4513100"/>
          <a:ext cx="1769574" cy="1058868"/>
        </a:xfrm>
        <a:prstGeom prst="roundRect">
          <a:avLst/>
        </a:prstGeom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Пресс-мероприятия</a:t>
          </a:r>
          <a:endParaRPr lang="en-US" sz="1100" kern="1200" dirty="0"/>
        </a:p>
      </dsp:txBody>
      <dsp:txXfrm>
        <a:off x="3379370" y="4564790"/>
        <a:ext cx="1666194" cy="955488"/>
      </dsp:txXfrm>
    </dsp:sp>
    <dsp:sp modelId="{589C1BB5-AC1F-4A3D-800B-BEEE00900372}">
      <dsp:nvSpPr>
        <dsp:cNvPr id="0" name=""/>
        <dsp:cNvSpPr/>
      </dsp:nvSpPr>
      <dsp:spPr>
        <a:xfrm>
          <a:off x="1217533" y="-65535"/>
          <a:ext cx="5201073" cy="5201073"/>
        </a:xfrm>
        <a:prstGeom prst="circularArrow">
          <a:avLst>
            <a:gd name="adj1" fmla="val 3763"/>
            <a:gd name="adj2" fmla="val 234809"/>
            <a:gd name="adj3" fmla="val 7196890"/>
            <a:gd name="adj4" fmla="val 6110870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3F7863-8A4E-4B6E-98FE-00778DC1D0B7}">
      <dsp:nvSpPr>
        <dsp:cNvPr id="0" name=""/>
        <dsp:cNvSpPr/>
      </dsp:nvSpPr>
      <dsp:spPr>
        <a:xfrm>
          <a:off x="1166607" y="3459502"/>
          <a:ext cx="1769574" cy="1058868"/>
        </a:xfrm>
        <a:prstGeom prst="roundRect">
          <a:avLst/>
        </a:prstGeom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Конкурс методик для педагогов</a:t>
          </a:r>
          <a:endParaRPr lang="en-US" sz="1100" kern="1200" dirty="0"/>
        </a:p>
      </dsp:txBody>
      <dsp:txXfrm>
        <a:off x="1218297" y="3511192"/>
        <a:ext cx="1666194" cy="955488"/>
      </dsp:txXfrm>
    </dsp:sp>
    <dsp:sp modelId="{BB9ABE15-5658-47C8-A2AE-2CFC5ADDC858}">
      <dsp:nvSpPr>
        <dsp:cNvPr id="0" name=""/>
        <dsp:cNvSpPr/>
      </dsp:nvSpPr>
      <dsp:spPr>
        <a:xfrm>
          <a:off x="1320352" y="-246163"/>
          <a:ext cx="5201073" cy="5201073"/>
        </a:xfrm>
        <a:prstGeom prst="circularArrow">
          <a:avLst>
            <a:gd name="adj1" fmla="val 3763"/>
            <a:gd name="adj2" fmla="val 234809"/>
            <a:gd name="adj3" fmla="val 10140565"/>
            <a:gd name="adj4" fmla="val 9146355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F551FE-91ED-4A38-9409-EA6C75EC6CCA}">
      <dsp:nvSpPr>
        <dsp:cNvPr id="0" name=""/>
        <dsp:cNvSpPr/>
      </dsp:nvSpPr>
      <dsp:spPr>
        <a:xfrm>
          <a:off x="720082" y="1589779"/>
          <a:ext cx="1769574" cy="1058868"/>
        </a:xfrm>
        <a:prstGeom prst="roundRect">
          <a:avLst/>
        </a:prstGeom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Офф-лайн и он-лайн обучение педагогов </a:t>
          </a:r>
          <a:endParaRPr lang="en-US" sz="1100" kern="1200" dirty="0"/>
        </a:p>
      </dsp:txBody>
      <dsp:txXfrm>
        <a:off x="771772" y="1641469"/>
        <a:ext cx="1666194" cy="955488"/>
      </dsp:txXfrm>
    </dsp:sp>
    <dsp:sp modelId="{5017AF33-4E51-40BA-957C-9BACD072B6C7}">
      <dsp:nvSpPr>
        <dsp:cNvPr id="0" name=""/>
        <dsp:cNvSpPr/>
      </dsp:nvSpPr>
      <dsp:spPr>
        <a:xfrm>
          <a:off x="1213595" y="229020"/>
          <a:ext cx="5201073" cy="5201073"/>
        </a:xfrm>
        <a:prstGeom prst="circularArrow">
          <a:avLst>
            <a:gd name="adj1" fmla="val 3763"/>
            <a:gd name="adj2" fmla="val 234809"/>
            <a:gd name="adj3" fmla="val 13140733"/>
            <a:gd name="adj4" fmla="val 12676163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8560A3-EB7E-41E0-979C-58303539E5C2}">
      <dsp:nvSpPr>
        <dsp:cNvPr id="0" name=""/>
        <dsp:cNvSpPr/>
      </dsp:nvSpPr>
      <dsp:spPr>
        <a:xfrm>
          <a:off x="1656177" y="144006"/>
          <a:ext cx="1769574" cy="1058868"/>
        </a:xfrm>
        <a:prstGeom prst="roundRect">
          <a:avLst/>
        </a:prstGeom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Международная конференция «Воспитываем здоровое поколение» в Москве</a:t>
          </a:r>
          <a:endParaRPr lang="en-US" sz="1100" kern="1200" dirty="0"/>
        </a:p>
      </dsp:txBody>
      <dsp:txXfrm>
        <a:off x="1707867" y="195696"/>
        <a:ext cx="1666194" cy="955488"/>
      </dsp:txXfrm>
    </dsp:sp>
    <dsp:sp modelId="{2B7551CC-E1F0-4621-91C2-002F084E25AC}">
      <dsp:nvSpPr>
        <dsp:cNvPr id="0" name=""/>
        <dsp:cNvSpPr/>
      </dsp:nvSpPr>
      <dsp:spPr>
        <a:xfrm>
          <a:off x="1349803" y="-85689"/>
          <a:ext cx="5201073" cy="5201073"/>
        </a:xfrm>
        <a:prstGeom prst="circularArrow">
          <a:avLst>
            <a:gd name="adj1" fmla="val 3763"/>
            <a:gd name="adj2" fmla="val 234809"/>
            <a:gd name="adj3" fmla="val 17033223"/>
            <a:gd name="adj4" fmla="val 15438757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CFB68-D133-4A01-8FEC-309D357EC078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C8A5E-4F34-4BA0-8EEC-14BC13AA0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960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39C7B-640F-4CB7-AF61-EF5582D4BE8B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D3557-BF11-4B6B-B094-D5EF69BF9F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736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104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03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393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482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0605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644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021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0813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5004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3933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1440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292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87217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381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496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3166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6418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67666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53334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1298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6534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2776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9267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9275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1099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340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8312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72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96644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928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60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433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3111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0899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039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642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432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776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56638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7099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57373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104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2254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918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0830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0631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14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609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340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3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889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07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550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604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05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5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559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8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35C0F-6E88-43CA-B975-3B87B7DCA689}" type="datetimeFigureOut">
              <a:rPr lang="ru-RU" smtClean="0"/>
              <a:pPr/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3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http://sch1-nkz.ucoz.ru/_nw/0/24463866.jpg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5.jpe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microsoft.com/office/2007/relationships/diagramDrawing" Target="../diagrams/drawing1.xml"/><Relationship Id="rId5" Type="http://schemas.openxmlformats.org/officeDocument/2006/relationships/image" Target="../media/image47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6.jpeg"/><Relationship Id="rId9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file:///\\RUMOSW0005\Shares\Consumer%20Services\&#1056;&#1072;&#1079;&#1075;&#1086;&#1074;&#1086;&#1088;%20&#1086;%20&#1087;&#1088;&#1072;&#1074;&#1080;&#1083;&#1100;&#1085;&#1086;&#1084;%20&#1087;&#1080;&#1090;&#1072;&#1085;&#1080;&#1080;\Healthy%20Kids\&#1048;&#1085;&#1092;&#1086;&#1088;&#1084;&#1072;&#1094;&#1080;&#1103;%20&#1076;&#1083;&#1103;%20&#1062;&#1077;&#1085;&#1090;&#1088;&#1072;\Nestle%20Russia%20HK%20Key%20facts%202013.pdf" TargetMode="External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6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8.emf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Программа 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«Разговор о правильном питании»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9" name="Picture 2" descr="C:\Users\RURogovaSv.NESTLE\Desktop\ДУБНА\2014\0G2A5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9" y="1670577"/>
            <a:ext cx="280806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N:\Consumer Services\разговор о правильном питании\иллюстрации\елка правильного питания\_MG_6598-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60" y="2564904"/>
            <a:ext cx="2664296" cy="189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Картинка 19 из 7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536" y="1735953"/>
            <a:ext cx="2319177" cy="174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5" y="5880742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4881849"/>
            <a:ext cx="809477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А.Г. Макеева, 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старший научный сотрудник Института возрастной физиологии РАО</a:t>
            </a:r>
            <a:r>
              <a:rPr lang="en-US" dirty="0" smtClean="0">
                <a:solidFill>
                  <a:schemeClr val="tx2"/>
                </a:solidFill>
              </a:rPr>
              <a:t>,</a:t>
            </a:r>
            <a:endParaRPr lang="ru-RU" dirty="0" smtClean="0">
              <a:solidFill>
                <a:schemeClr val="tx2"/>
              </a:solidFill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руководитель программы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«Разговор о правильном питании»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5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70694" y="30557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Должна ли школа учить детей питаться правильно?  </a:t>
            </a:r>
            <a:endParaRPr 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273" y="186307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9247578" y="2049522"/>
          <a:ext cx="62484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35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259632" y="1896141"/>
          <a:ext cx="6308579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17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Прием пищи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школе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кафе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Прием</a:t>
                      </a:r>
                      <a:r>
                        <a:rPr lang="ru-RU" baseline="0" dirty="0" smtClean="0"/>
                        <a:t> пищи отсутствует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Завтрак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45%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23%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Обед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52%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35%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Ужин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90270" y="4521470"/>
            <a:ext cx="8107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Школа – место, где не только изучаются основы наук, но и формируются</a:t>
            </a:r>
          </a:p>
          <a:p>
            <a:pPr algn="ctr"/>
            <a:r>
              <a:rPr lang="ru-RU" sz="2000" dirty="0">
                <a:solidFill>
                  <a:schemeClr val="tx2"/>
                </a:solidFill>
              </a:rPr>
              <a:t>к</a:t>
            </a:r>
            <a:r>
              <a:rPr lang="ru-RU" sz="2000" dirty="0" smtClean="0">
                <a:solidFill>
                  <a:schemeClr val="tx2"/>
                </a:solidFill>
              </a:rPr>
              <a:t>омпоненты культуры питания 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33256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35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335596"/>
            <a:ext cx="8888554" cy="3528392"/>
          </a:xfrm>
        </p:spPr>
        <p:txBody>
          <a:bodyPr>
            <a:noAutofit/>
          </a:bodyPr>
          <a:lstStyle/>
          <a:p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18473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None/>
              <a:defRPr/>
            </a:pPr>
            <a:r>
              <a:rPr lang="ru-RU" altLang="ru-RU" sz="2800" dirty="0" smtClean="0">
                <a:solidFill>
                  <a:schemeClr val="tx2"/>
                </a:solidFill>
              </a:rPr>
              <a:t>Когда и почему возникла </a:t>
            </a:r>
            <a:r>
              <a:rPr lang="ru-RU" altLang="ru-RU" sz="2800" dirty="0">
                <a:solidFill>
                  <a:schemeClr val="tx2"/>
                </a:solidFill>
              </a:rPr>
              <a:t>необходимость в </a:t>
            </a:r>
            <a:r>
              <a:rPr lang="ru-RU" altLang="ru-RU" sz="2800" dirty="0" smtClean="0">
                <a:solidFill>
                  <a:schemeClr val="tx2"/>
                </a:solidFill>
              </a:rPr>
              <a:t>специальном  обучении </a:t>
            </a:r>
            <a:r>
              <a:rPr lang="ru-RU" altLang="ru-RU" sz="2800" dirty="0">
                <a:solidFill>
                  <a:schemeClr val="tx2"/>
                </a:solidFill>
              </a:rPr>
              <a:t>питанию? 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6513" y="1628800"/>
            <a:ext cx="66784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u="sng" dirty="0">
                <a:solidFill>
                  <a:schemeClr val="accent1"/>
                </a:solidFill>
              </a:rPr>
              <a:t>Ослабление</a:t>
            </a:r>
            <a:r>
              <a:rPr lang="ru-RU" dirty="0">
                <a:solidFill>
                  <a:schemeClr val="accent1"/>
                </a:solidFill>
              </a:rPr>
              <a:t> действия традиционных   механизмов регулирования  поведения, связанного с питанием (религиозные традиции, семейные устои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ru-RU" dirty="0">
                <a:solidFill>
                  <a:schemeClr val="accent1"/>
                </a:solidFill>
              </a:rPr>
              <a:t>географические границы)</a:t>
            </a:r>
          </a:p>
          <a:p>
            <a:pPr>
              <a:defRPr/>
            </a:pPr>
            <a:r>
              <a:rPr lang="ru-RU" b="1" u="sng" dirty="0">
                <a:solidFill>
                  <a:schemeClr val="accent1"/>
                </a:solidFill>
              </a:rPr>
              <a:t>Изменение</a:t>
            </a:r>
            <a:r>
              <a:rPr lang="ru-RU" dirty="0">
                <a:solidFill>
                  <a:schemeClr val="accent1"/>
                </a:solidFill>
              </a:rPr>
              <a:t> образа жизни – снижение уровня двигательной активности («традиционные рационы» становятся избыточными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r>
              <a:rPr lang="ru-RU" dirty="0">
                <a:solidFill>
                  <a:schemeClr val="accent1"/>
                </a:solidFill>
              </a:rPr>
              <a:t> начало 20 </a:t>
            </a:r>
            <a:r>
              <a:rPr lang="ru-RU" dirty="0" err="1">
                <a:solidFill>
                  <a:schemeClr val="accent1"/>
                </a:solidFill>
              </a:rPr>
              <a:t>вв</a:t>
            </a:r>
            <a:r>
              <a:rPr lang="ru-RU" dirty="0">
                <a:solidFill>
                  <a:schemeClr val="accent1"/>
                </a:solidFill>
              </a:rPr>
              <a:t>- 2800 ккал , начало 21 века- 2200 ккал),  сокращение времени на еду и приготовление пищи.</a:t>
            </a:r>
          </a:p>
          <a:p>
            <a:pPr>
              <a:defRPr/>
            </a:pPr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b="1" u="sng" dirty="0">
                <a:solidFill>
                  <a:schemeClr val="accent1"/>
                </a:solidFill>
              </a:rPr>
              <a:t>Изменение</a:t>
            </a:r>
            <a:r>
              <a:rPr lang="ru-RU" dirty="0">
                <a:solidFill>
                  <a:schemeClr val="accent1"/>
                </a:solidFill>
              </a:rPr>
              <a:t> структуры и содержания традиционных рационов (употребление в пищу консервированных, рафинированных, подвергнутых технологической обработке и хранению продуктов питания (изменение состава)</a:t>
            </a:r>
          </a:p>
          <a:p>
            <a:pPr>
              <a:defRPr/>
            </a:pPr>
            <a:r>
              <a:rPr lang="ru-RU" b="1" u="sng" dirty="0">
                <a:solidFill>
                  <a:schemeClr val="accent1"/>
                </a:solidFill>
              </a:rPr>
              <a:t>Новые </a:t>
            </a:r>
            <a:r>
              <a:rPr lang="ru-RU" b="1" dirty="0">
                <a:solidFill>
                  <a:schemeClr val="accent1"/>
                </a:solidFill>
              </a:rPr>
              <a:t>  </a:t>
            </a:r>
            <a:r>
              <a:rPr lang="ru-RU" dirty="0">
                <a:solidFill>
                  <a:schemeClr val="accent1"/>
                </a:solidFill>
              </a:rPr>
              <a:t>продукты и рационы (около 1000 новых продуктов ежедневно,  «глобализация» питания)</a:t>
            </a:r>
          </a:p>
          <a:p>
            <a:pPr>
              <a:defRPr/>
            </a:pPr>
            <a:r>
              <a:rPr lang="ru-RU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075" y="5486461"/>
            <a:ext cx="800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70-ые гг. – появление первых программ обучения питанию в школах  Англии и США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4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335596"/>
            <a:ext cx="8888554" cy="3528392"/>
          </a:xfrm>
        </p:spPr>
        <p:txBody>
          <a:bodyPr>
            <a:noAutofit/>
          </a:bodyPr>
          <a:lstStyle/>
          <a:p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15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None/>
              <a:defRPr/>
            </a:pPr>
            <a:r>
              <a:rPr lang="ru-RU" sz="3600" dirty="0" smtClean="0">
                <a:solidFill>
                  <a:schemeClr val="tx2"/>
                </a:solidFill>
              </a:rPr>
              <a:t>Возможности обучения</a:t>
            </a: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5816" y="1628800"/>
            <a:ext cx="3810000" cy="46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0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335596"/>
            <a:ext cx="8888554" cy="3528392"/>
          </a:xfrm>
        </p:spPr>
        <p:txBody>
          <a:bodyPr>
            <a:noAutofit/>
          </a:bodyPr>
          <a:lstStyle/>
          <a:p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None/>
              <a:defRPr/>
            </a:pPr>
            <a:endParaRPr lang="en-US" sz="3600" b="1" i="1" dirty="0" smtClean="0">
              <a:solidFill>
                <a:schemeClr val="bg1"/>
              </a:solidFill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ru-RU" sz="3600" dirty="0" smtClean="0">
                <a:solidFill>
                  <a:schemeClr val="tx2"/>
                </a:solidFill>
              </a:rPr>
              <a:t>Обучение </a:t>
            </a:r>
            <a:r>
              <a:rPr lang="ru-RU" sz="3600" dirty="0">
                <a:solidFill>
                  <a:schemeClr val="tx2"/>
                </a:solidFill>
              </a:rPr>
              <a:t>правильному питанию </a:t>
            </a:r>
            <a:br>
              <a:rPr lang="ru-RU" sz="3600" dirty="0">
                <a:solidFill>
                  <a:schemeClr val="tx2"/>
                </a:solidFill>
              </a:rPr>
            </a:br>
            <a:r>
              <a:rPr lang="ru-RU" sz="3600" dirty="0">
                <a:solidFill>
                  <a:schemeClr val="tx2"/>
                </a:solidFill>
              </a:rPr>
              <a:t>- современный период</a:t>
            </a:r>
            <a:br>
              <a:rPr lang="ru-RU" sz="3600" dirty="0">
                <a:solidFill>
                  <a:schemeClr val="tx2"/>
                </a:solidFill>
              </a:rPr>
            </a:br>
            <a:endParaRPr lang="ru-RU" sz="3600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5390" y="1994323"/>
            <a:ext cx="85506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accent1"/>
                </a:solidFill>
              </a:rPr>
              <a:t>В настоящее время в мире реализуется более </a:t>
            </a:r>
            <a:r>
              <a:rPr lang="ru-RU" altLang="ru-RU" b="1" dirty="0" smtClean="0">
                <a:solidFill>
                  <a:srgbClr val="FF0000"/>
                </a:solidFill>
              </a:rPr>
              <a:t>300 </a:t>
            </a:r>
            <a:r>
              <a:rPr lang="ru-RU" altLang="ru-RU" dirty="0" smtClean="0">
                <a:solidFill>
                  <a:schemeClr val="accent1"/>
                </a:solidFill>
              </a:rPr>
              <a:t>образовательных программ, ориентированных на детей и подростков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accent1"/>
                </a:solidFill>
              </a:rPr>
              <a:t>«Правильное»  питание</a:t>
            </a:r>
            <a:r>
              <a:rPr lang="en-US" altLang="ru-RU" dirty="0" smtClean="0">
                <a:solidFill>
                  <a:schemeClr val="accent1"/>
                </a:solidFill>
              </a:rPr>
              <a:t>:</a:t>
            </a:r>
            <a:r>
              <a:rPr lang="ru-RU" altLang="ru-RU" dirty="0" smtClean="0">
                <a:solidFill>
                  <a:schemeClr val="accent1"/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accent1"/>
                </a:solidFill>
              </a:rPr>
              <a:t>Обязательное условие сохранения здоровья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accent1"/>
                </a:solidFill>
              </a:rPr>
              <a:t>Часть культуры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accent1"/>
                </a:solidFill>
              </a:rPr>
              <a:t>«Модный» вариант поведения</a:t>
            </a:r>
          </a:p>
        </p:txBody>
      </p:sp>
      <p:pic>
        <p:nvPicPr>
          <p:cNvPr id="8" name="cboxPhoto" descr="http://healthykids.creatingsharedvalue.org/media/programmes/eur/france/28/Les%20enfants%20%c3%a0%20table%20!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863988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ttp://healthykids.creatingsharedvalue.org/media/programmes/ams/brazil/8/thumb/3444635637_53d4587527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0768" y="4844716"/>
            <a:ext cx="2539486" cy="1697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105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Shonar Bangla" pitchFamily="34" charset="0"/>
              </a:rPr>
              <a:t>Структура программы</a:t>
            </a:r>
            <a:endParaRPr lang="en-US" sz="3200" b="1" dirty="0">
              <a:solidFill>
                <a:srgbClr val="002060"/>
              </a:solidFill>
              <a:latin typeface="+mj-lt"/>
              <a:cs typeface="Shonar Bangla" pitchFamily="34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6471">
            <a:off x="6755824" y="1690624"/>
            <a:ext cx="1850772" cy="264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N:\Consumer Services\Разговор о правильном питании\Материалы - лифлет, обложки, альбомы\диск\дис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502327"/>
            <a:ext cx="1296615" cy="129661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369545" y="460493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3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модуля для 3 возрастных групп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 (6-8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 лет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; 9-11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 лет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; 12-14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лет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)</a:t>
            </a:r>
            <a:endParaRPr lang="en-US" sz="2400" b="1" dirty="0">
              <a:solidFill>
                <a:schemeClr val="tx2"/>
              </a:solidFill>
              <a:latin typeface="+mj-lt"/>
              <a:cs typeface="Shonar Bangla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+mj-lt"/>
                <a:cs typeface="Shonar Bangla" pitchFamily="34" charset="0"/>
              </a:rPr>
              <a:t>40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учебных часов ежегодно </a:t>
            </a:r>
            <a:endParaRPr lang="en-US" sz="2400" b="1" dirty="0" smtClean="0">
              <a:solidFill>
                <a:schemeClr val="tx2"/>
              </a:solidFill>
              <a:latin typeface="+mj-lt"/>
              <a:cs typeface="Shonar Bangla" pitchFamily="34" charset="0"/>
            </a:endParaRPr>
          </a:p>
        </p:txBody>
      </p:sp>
      <p:pic>
        <p:nvPicPr>
          <p:cNvPr id="3074" name="Picture 2" descr="C:\Users\RUMakeevAl\AppData\Local\Microsoft\Windows\Temporary Internet Files\Content.Outlook\OZ7ZMAQ4\обложка - Две недели - 2013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423" y="1268760"/>
            <a:ext cx="2224301" cy="2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8753">
            <a:off x="756697" y="1431830"/>
            <a:ext cx="2158001" cy="290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1" y="5696159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3568" y="1163939"/>
            <a:ext cx="914400" cy="489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15 тем</a:t>
            </a:r>
            <a:endParaRPr lang="ru-RU" dirty="0"/>
          </a:p>
        </p:txBody>
      </p:sp>
      <p:sp>
        <p:nvSpPr>
          <p:cNvPr id="16" name="Rectangle 15"/>
          <p:cNvSpPr/>
          <p:nvPr/>
        </p:nvSpPr>
        <p:spPr>
          <a:xfrm>
            <a:off x="3231733" y="1105932"/>
            <a:ext cx="914400" cy="489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16 тем</a:t>
            </a:r>
            <a:endParaRPr lang="ru-RU" dirty="0"/>
          </a:p>
        </p:txBody>
      </p:sp>
      <p:sp>
        <p:nvSpPr>
          <p:cNvPr id="17" name="Rectangle 16"/>
          <p:cNvSpPr/>
          <p:nvPr/>
        </p:nvSpPr>
        <p:spPr>
          <a:xfrm>
            <a:off x="6548074" y="1312829"/>
            <a:ext cx="914400" cy="489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14 тем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14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Shonar Bangla" pitchFamily="34" charset="0"/>
              </a:rPr>
              <a:t>Организация работы программы</a:t>
            </a:r>
            <a:endParaRPr lang="en-US" sz="3200" b="1" dirty="0">
              <a:solidFill>
                <a:srgbClr val="002060"/>
              </a:solidFill>
              <a:latin typeface="+mj-lt"/>
              <a:cs typeface="Shonar Bangl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560" y="1556792"/>
            <a:ext cx="784887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Может работать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любых типах 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образовательных учреждений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Для реализации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 требуется дополнительный профессиональный ресурс 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 реализует педагог или  воспитатель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 требуется дополнительный временной ресурс 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– программа используется на классных часах, факультативах, материал может быть интегрирован в базовые учебные курсы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Родители –активные участники реализации программы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51" y="4799353"/>
            <a:ext cx="2449513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79220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71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altLang="ru-RU" sz="2800" dirty="0">
                <a:solidFill>
                  <a:schemeClr val="tx2"/>
                </a:solidFill>
              </a:rPr>
              <a:t>О</a:t>
            </a:r>
            <a:r>
              <a:rPr lang="ru-RU" altLang="ru-RU" sz="2800" dirty="0" smtClean="0">
                <a:solidFill>
                  <a:schemeClr val="tx2"/>
                </a:solidFill>
              </a:rPr>
              <a:t>сновные правила рационального питания</a:t>
            </a:r>
            <a:r>
              <a:rPr lang="ru-RU" altLang="ru-RU" sz="3200" dirty="0" smtClean="0">
                <a:solidFill>
                  <a:schemeClr val="tx2"/>
                </a:solidFill>
              </a:rPr>
              <a:t> 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44410" y="2296048"/>
            <a:ext cx="4392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3200" dirty="0" smtClean="0">
                <a:solidFill>
                  <a:schemeClr val="tx2"/>
                </a:solidFill>
              </a:rPr>
              <a:t>РАЗНООБРАЗИЕ </a:t>
            </a:r>
          </a:p>
          <a:p>
            <a:r>
              <a:rPr lang="ru-RU" sz="3200" dirty="0" smtClean="0">
                <a:solidFill>
                  <a:schemeClr val="tx2"/>
                </a:solidFill>
              </a:rPr>
              <a:t>-РЕГУЛЯРНОСТЬ</a:t>
            </a:r>
          </a:p>
          <a:p>
            <a:r>
              <a:rPr lang="ru-RU" sz="3200" dirty="0" smtClean="0">
                <a:solidFill>
                  <a:schemeClr val="tx2"/>
                </a:solidFill>
              </a:rPr>
              <a:t>-АДЕКВАТНОСТЬ</a:t>
            </a:r>
          </a:p>
          <a:p>
            <a:r>
              <a:rPr lang="ru-RU" sz="3200" dirty="0" smtClean="0">
                <a:solidFill>
                  <a:schemeClr val="tx2"/>
                </a:solidFill>
              </a:rPr>
              <a:t>-БЕЗОПАСНОСТЬ</a:t>
            </a:r>
          </a:p>
          <a:p>
            <a:r>
              <a:rPr lang="ru-RU" sz="3200" dirty="0" smtClean="0">
                <a:solidFill>
                  <a:schemeClr val="tx2"/>
                </a:solidFill>
              </a:rPr>
              <a:t>-УДОВОЛЬСТВИЕ 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11" name="Picture 2" descr="C:\Users\RURogovaSv.NESTLE\Desktop\ДУБНА\2014\0G2A5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44673"/>
            <a:ext cx="280806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3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altLang="ru-RU" sz="2800" b="1" dirty="0">
                <a:solidFill>
                  <a:schemeClr val="bg1"/>
                </a:solidFill>
              </a:rPr>
              <a:t>С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одержание программы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584392"/>
              </p:ext>
            </p:extLst>
          </p:nvPr>
        </p:nvGraphicFramePr>
        <p:xfrm>
          <a:off x="179510" y="1728730"/>
          <a:ext cx="8498829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2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2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Разноообразие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Самые полезные продукты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Из чего варят каши..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Плох обед, если хлеба нет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Пора</a:t>
                      </a:r>
                      <a:r>
                        <a:rPr lang="ru-RU" baseline="0" dirty="0" smtClean="0">
                          <a:solidFill>
                            <a:srgbClr val="0070C0"/>
                          </a:solidFill>
                        </a:rPr>
                        <a:t> ужинать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70C0"/>
                          </a:solidFill>
                        </a:rPr>
                        <a:t>Овощи, ягоды и фрукты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Из чего состоит наша пища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Блюда из зерна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Молоко и молочные продукты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Что можно есть в походе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Что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 можно приготовить из рыбы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Дары моря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Продукты</a:t>
                      </a: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 разные нужны, блюда разные важны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Ты готовишь себе и друзьям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Ты-покупатель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Кухни разных народов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36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763" y="1364207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altLang="ru-RU" sz="2800" dirty="0" smtClean="0">
                <a:solidFill>
                  <a:schemeClr val="tx2"/>
                </a:solidFill>
              </a:rPr>
              <a:t>Тема «Самые полезные продукты»</a:t>
            </a:r>
            <a:r>
              <a:rPr lang="ru-RU" altLang="ru-RU" sz="3200" b="1" dirty="0" smtClean="0">
                <a:solidFill>
                  <a:schemeClr val="tx2"/>
                </a:solidFill>
              </a:rPr>
              <a:t> 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954" y="1627177"/>
            <a:ext cx="3843194" cy="3456383"/>
          </a:xfrm>
          <a:prstGeom prst="rect">
            <a:avLst/>
          </a:prstGeom>
          <a:noFill/>
          <a:ln w="539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1834" y="1699032"/>
            <a:ext cx="4058419" cy="1086991"/>
          </a:xfrm>
          <a:prstGeom prst="rect">
            <a:avLst/>
          </a:prstGeom>
          <a:noFill/>
          <a:ln w="603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9640" y="3183768"/>
            <a:ext cx="2400672" cy="2335436"/>
          </a:xfrm>
          <a:prstGeom prst="rect">
            <a:avLst/>
          </a:prstGeom>
          <a:noFill/>
          <a:ln w="539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440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763" y="1364207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altLang="ru-RU" sz="2800" dirty="0" smtClean="0">
                <a:solidFill>
                  <a:schemeClr val="tx2"/>
                </a:solidFill>
              </a:rPr>
              <a:t>Тема «Из чего состоит наша пища»</a:t>
            </a:r>
            <a:r>
              <a:rPr lang="ru-RU" altLang="ru-RU" sz="3200" b="1" dirty="0" smtClean="0">
                <a:solidFill>
                  <a:schemeClr val="tx2"/>
                </a:solidFill>
              </a:rPr>
              <a:t> 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2" name="Picture 2" descr="C:\Users\RUMakeevAl\AppData\Local\Microsoft\Windows\Temporary Internet Files\Content.Outlook\YBMJRTJU\nestle_здоровое питание2-0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20710"/>
            <a:ext cx="1615746" cy="105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491" y="1384607"/>
            <a:ext cx="7632848" cy="276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199519"/>
            <a:ext cx="8600522" cy="265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996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Наш  план </a:t>
            </a:r>
            <a:endParaRPr lang="en-US" sz="2800" b="1" dirty="0" smtClean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9530" y="1413793"/>
            <a:ext cx="57606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</a:rPr>
              <a:t>Что это?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</a:rPr>
              <a:t> Для кого и для чего?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</a:rPr>
              <a:t> Почему в школе?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</a:rPr>
              <a:t> Зачем это надо мне?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Это что-то новенькое?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О чем это?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Как?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Все равно остались вопросы?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</a:rPr>
              <a:t> Новогодняя лотерея.  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8" y="5734135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30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763" y="1364207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altLang="ru-RU" sz="2800" dirty="0" smtClean="0">
                <a:solidFill>
                  <a:schemeClr val="tx2"/>
                </a:solidFill>
              </a:rPr>
              <a:t>Тема «Продукты разные нужны-блюда разные важны»</a:t>
            </a:r>
            <a:r>
              <a:rPr lang="ru-RU" altLang="ru-RU" sz="3200" b="1" dirty="0" smtClean="0">
                <a:solidFill>
                  <a:schemeClr val="tx2"/>
                </a:solidFill>
              </a:rPr>
              <a:t> 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" y="2035940"/>
            <a:ext cx="3555383" cy="2666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48244"/>
            <a:ext cx="3522571" cy="264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1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altLang="ru-RU" sz="2800" b="1" dirty="0">
                <a:solidFill>
                  <a:schemeClr val="bg1"/>
                </a:solidFill>
              </a:rPr>
              <a:t>С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одержание программы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015806"/>
              </p:ext>
            </p:extLst>
          </p:nvPr>
        </p:nvGraphicFramePr>
        <p:xfrm>
          <a:off x="369275" y="2297876"/>
          <a:ext cx="8498829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2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2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Безопасность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Удивительные превращения</a:t>
                      </a:r>
                      <a:r>
                        <a:rPr lang="ru-RU" baseline="0" dirty="0" smtClean="0">
                          <a:solidFill>
                            <a:srgbClr val="0070C0"/>
                          </a:solidFill>
                        </a:rPr>
                        <a:t> пирожка</a:t>
                      </a:r>
                      <a:endParaRPr lang="ru-RU" dirty="0" smtClean="0">
                        <a:solidFill>
                          <a:srgbClr val="0070C0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Кто жить умеет по часам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Праздник здоровья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Где и как готовят пищу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Что можно есть в походе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Где и как</a:t>
                      </a: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 мы едим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Ты готовишь себе и друзьям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Ты-покупатель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1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0"/>
            <a:ext cx="8312490" cy="426238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000" dirty="0" smtClean="0">
                <a:solidFill>
                  <a:schemeClr val="tx2"/>
                </a:solidFill>
              </a:rPr>
              <a:t> Безопасность питания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2" name="Picture 2" descr="C:\Users\RUMakeevAl\AppData\Local\Microsoft\Windows\Temporary Internet Files\Content.Outlook\YBMJRTJU\nestle_здоровое питание2-0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20710"/>
            <a:ext cx="1615746" cy="105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5035" y="1856819"/>
            <a:ext cx="8166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241333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-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578" y="1360011"/>
            <a:ext cx="46291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866" y="4002745"/>
            <a:ext cx="3155660" cy="275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9848" y="1648759"/>
            <a:ext cx="3779912" cy="287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8218" y="4425436"/>
            <a:ext cx="3916679" cy="235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820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0"/>
            <a:ext cx="8312490" cy="426238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000" dirty="0" smtClean="0">
                <a:solidFill>
                  <a:schemeClr val="tx2"/>
                </a:solidFill>
              </a:rPr>
              <a:t> Безопасность питания</a:t>
            </a:r>
            <a:r>
              <a:rPr lang="ru-RU" altLang="ru-RU" sz="4000" b="1" dirty="0" smtClean="0">
                <a:solidFill>
                  <a:schemeClr val="tx2"/>
                </a:solidFill>
              </a:rPr>
              <a:t> 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2" name="Picture 2" descr="C:\Users\RUMakeevAl\AppData\Local\Microsoft\Windows\Temporary Internet Files\Content.Outlook\YBMJRTJU\nestle_здоровое питание2-0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20710"/>
            <a:ext cx="1615746" cy="105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5035" y="1856819"/>
            <a:ext cx="8166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241333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-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479" y="1554551"/>
            <a:ext cx="321512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2452" y="3753190"/>
            <a:ext cx="559657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586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0"/>
            <a:ext cx="8312490" cy="426238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000" dirty="0" smtClean="0">
                <a:solidFill>
                  <a:schemeClr val="tx2"/>
                </a:solidFill>
              </a:rPr>
              <a:t> Безопасность питания</a:t>
            </a:r>
            <a:r>
              <a:rPr lang="ru-RU" altLang="ru-RU" sz="4000" b="1" dirty="0" smtClean="0">
                <a:solidFill>
                  <a:schemeClr val="tx2"/>
                </a:solidFill>
              </a:rPr>
              <a:t> 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sp>
        <p:nvSpPr>
          <p:cNvPr id="7" name="Rectangle 6"/>
          <p:cNvSpPr/>
          <p:nvPr/>
        </p:nvSpPr>
        <p:spPr>
          <a:xfrm>
            <a:off x="665035" y="1856819"/>
            <a:ext cx="8166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241333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-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48" y="1576474"/>
            <a:ext cx="3142109" cy="2356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16" y="1577656"/>
            <a:ext cx="3140533" cy="235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96" y="4168685"/>
            <a:ext cx="3100161" cy="2325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93" y="4186549"/>
            <a:ext cx="3151258" cy="236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6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altLang="ru-RU" sz="2800" b="1" dirty="0">
                <a:solidFill>
                  <a:schemeClr val="bg1"/>
                </a:solidFill>
              </a:rPr>
              <a:t>С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одержание программы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346925"/>
              </p:ext>
            </p:extLst>
          </p:nvPr>
        </p:nvGraphicFramePr>
        <p:xfrm>
          <a:off x="374374" y="1904747"/>
          <a:ext cx="8662122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7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7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73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Удовольствие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На вкус и цвет товарищей нет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Праздник здоровья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Где и как готовят пищу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Кулинарное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 путешествие по России</a:t>
                      </a:r>
                      <a:endParaRPr lang="ru-RU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Где и как</a:t>
                      </a: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 мы едим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Ты готовишь себе и друзьям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Кухни разных народов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Кулинарная история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Как питались на Руси и в России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 Необычное кулинарное путешествие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49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0"/>
            <a:ext cx="8312490" cy="426238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000" dirty="0" smtClean="0">
                <a:solidFill>
                  <a:schemeClr val="tx2"/>
                </a:solidFill>
              </a:rPr>
              <a:t> Удовольствие</a:t>
            </a:r>
            <a:r>
              <a:rPr lang="ru-RU" altLang="ru-RU" sz="4000" b="1" dirty="0" smtClean="0">
                <a:solidFill>
                  <a:schemeClr val="tx2"/>
                </a:solidFill>
              </a:rPr>
              <a:t> 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sp>
        <p:nvSpPr>
          <p:cNvPr id="7" name="Rectangle 6"/>
          <p:cNvSpPr/>
          <p:nvPr/>
        </p:nvSpPr>
        <p:spPr>
          <a:xfrm>
            <a:off x="665035" y="1856819"/>
            <a:ext cx="8166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241333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-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1649" y="1856819"/>
            <a:ext cx="7926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/>
              <a:t>-</a:t>
            </a:r>
            <a:endParaRPr lang="ru-RU" altLang="ru-RU" sz="32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71" y="1556599"/>
            <a:ext cx="5311041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83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0"/>
            <a:ext cx="8312490" cy="426238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000" dirty="0" smtClean="0">
                <a:solidFill>
                  <a:schemeClr val="tx2"/>
                </a:solidFill>
              </a:rPr>
              <a:t> Удовольствие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2" name="Picture 2" descr="C:\Users\RUMakeevAl\AppData\Local\Microsoft\Windows\Temporary Internet Files\Content.Outlook\YBMJRTJU\nestle_здоровое питание2-0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20710"/>
            <a:ext cx="1615746" cy="105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5035" y="1856819"/>
            <a:ext cx="8166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3608" y="2388512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-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5" y="1578848"/>
            <a:ext cx="4671463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4130" y="1511908"/>
            <a:ext cx="4001018" cy="516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7374" y="4839555"/>
            <a:ext cx="46196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519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0"/>
            <a:ext cx="8312490" cy="426238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000" dirty="0" smtClean="0">
                <a:solidFill>
                  <a:schemeClr val="tx2"/>
                </a:solidFill>
              </a:rPr>
              <a:t> Удовольствие</a:t>
            </a:r>
            <a:r>
              <a:rPr lang="ru-RU" altLang="ru-RU" sz="4000" b="1" dirty="0" smtClean="0">
                <a:solidFill>
                  <a:schemeClr val="tx2"/>
                </a:solidFill>
              </a:rPr>
              <a:t> 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sp>
        <p:nvSpPr>
          <p:cNvPr id="7" name="Rectangle 6"/>
          <p:cNvSpPr/>
          <p:nvPr/>
        </p:nvSpPr>
        <p:spPr>
          <a:xfrm>
            <a:off x="665035" y="1856819"/>
            <a:ext cx="8166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241333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-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52" y="1538295"/>
            <a:ext cx="3220204" cy="24151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255" y="1484539"/>
            <a:ext cx="3291880" cy="24689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096865"/>
            <a:ext cx="3546090" cy="265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0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763" y="1364207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chemeClr val="tx2"/>
                </a:solidFill>
              </a:rPr>
              <a:t> Основная форма реализации- игра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2" name="Picture 2" descr="C:\Users\RUMakeevAl\AppData\Local\Microsoft\Windows\Temporary Internet Files\Content.Outlook\YBMJRTJU\nestle_здоровое питание2-0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20710"/>
            <a:ext cx="1615746" cy="105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436" y="1364207"/>
            <a:ext cx="612313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88907" y="3514700"/>
            <a:ext cx="50673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79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Shonar Bangla" pitchFamily="34" charset="0"/>
              </a:rPr>
              <a:t>Структура программы</a:t>
            </a:r>
            <a:endParaRPr lang="en-US" sz="3200" b="1" dirty="0">
              <a:solidFill>
                <a:srgbClr val="002060"/>
              </a:solidFill>
              <a:latin typeface="+mj-lt"/>
              <a:cs typeface="Shonar Bangla" pitchFamily="34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6471">
            <a:off x="6755824" y="1690624"/>
            <a:ext cx="1850772" cy="264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N:\Consumer Services\Разговор о правильном питании\Материалы - лифлет, обложки, альбомы\диск\дис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502327"/>
            <a:ext cx="1296615" cy="129661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369545" y="460493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3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модуля для 3 возрастных групп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 (6-8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 лет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; 9-11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 лет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; 12-14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лет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)</a:t>
            </a:r>
            <a:endParaRPr lang="en-US" sz="2400" b="1" dirty="0">
              <a:solidFill>
                <a:schemeClr val="tx2"/>
              </a:solidFill>
              <a:latin typeface="+mj-lt"/>
              <a:cs typeface="Shonar Bangla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+mj-lt"/>
                <a:cs typeface="Shonar Bangla" pitchFamily="34" charset="0"/>
              </a:rPr>
              <a:t>40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учебных часов ежегодно </a:t>
            </a:r>
            <a:endParaRPr lang="en-US" sz="2400" b="1" dirty="0" smtClean="0">
              <a:solidFill>
                <a:schemeClr val="tx2"/>
              </a:solidFill>
              <a:latin typeface="+mj-lt"/>
              <a:cs typeface="Shonar Bangla" pitchFamily="34" charset="0"/>
            </a:endParaRPr>
          </a:p>
        </p:txBody>
      </p:sp>
      <p:pic>
        <p:nvPicPr>
          <p:cNvPr id="3074" name="Picture 2" descr="C:\Users\RUMakeevAl\AppData\Local\Microsoft\Windows\Temporary Internet Files\Content.Outlook\OZ7ZMAQ4\обложка - Две недели - 2013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757" y="1213034"/>
            <a:ext cx="2224301" cy="2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8753">
            <a:off x="756697" y="1431830"/>
            <a:ext cx="2158001" cy="290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1" y="5696159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3568" y="1163939"/>
            <a:ext cx="914400" cy="489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15 тем</a:t>
            </a:r>
            <a:endParaRPr lang="ru-RU" dirty="0"/>
          </a:p>
        </p:txBody>
      </p:sp>
      <p:sp>
        <p:nvSpPr>
          <p:cNvPr id="16" name="Rectangle 15"/>
          <p:cNvSpPr/>
          <p:nvPr/>
        </p:nvSpPr>
        <p:spPr>
          <a:xfrm>
            <a:off x="3231733" y="1105932"/>
            <a:ext cx="914400" cy="489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16 тем</a:t>
            </a:r>
            <a:endParaRPr lang="ru-RU" dirty="0"/>
          </a:p>
        </p:txBody>
      </p:sp>
      <p:sp>
        <p:nvSpPr>
          <p:cNvPr id="17" name="Rectangle 16"/>
          <p:cNvSpPr/>
          <p:nvPr/>
        </p:nvSpPr>
        <p:spPr>
          <a:xfrm>
            <a:off x="6548074" y="1312829"/>
            <a:ext cx="914400" cy="489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14 тем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23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763" y="1364207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chemeClr val="tx2"/>
                </a:solidFill>
              </a:rPr>
              <a:t> </a:t>
            </a:r>
            <a:r>
              <a:rPr lang="ru-RU" altLang="ru-RU" sz="2800" dirty="0">
                <a:solidFill>
                  <a:schemeClr val="tx2"/>
                </a:solidFill>
              </a:rPr>
              <a:t>О</a:t>
            </a:r>
            <a:r>
              <a:rPr lang="ru-RU" altLang="ru-RU" sz="2800" dirty="0" smtClean="0">
                <a:solidFill>
                  <a:schemeClr val="tx2"/>
                </a:solidFill>
              </a:rPr>
              <a:t>сновная форма реализации-игра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633949"/>
            <a:ext cx="5707179" cy="5215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927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763" y="1364207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chemeClr val="tx2"/>
                </a:solidFill>
              </a:rPr>
              <a:t> Интерактивные формы организации обучения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3" y="1719968"/>
            <a:ext cx="3264363" cy="24482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700808"/>
            <a:ext cx="3630036" cy="22377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4187400"/>
            <a:ext cx="3742985" cy="25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0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фото 2\Action for journalists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76935" y="3588694"/>
            <a:ext cx="2305332" cy="1561658"/>
          </a:xfrm>
          <a:prstGeom prst="ellipse">
            <a:avLst/>
          </a:prstGeom>
          <a:ln>
            <a:solidFill>
              <a:srgbClr val="255997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фото 2\Обед для семерых козлят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2095007"/>
            <a:ext cx="2153308" cy="1412259"/>
          </a:xfrm>
          <a:prstGeom prst="ellipse">
            <a:avLst/>
          </a:prstGeom>
          <a:ln>
            <a:solidFill>
              <a:schemeClr val="tx2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фото 2\2014.06.09_Nestle_prav.pit_day2_DSC_970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1208" y="2095007"/>
            <a:ext cx="2410791" cy="1493687"/>
          </a:xfrm>
          <a:prstGeom prst="ellipse">
            <a:avLst/>
          </a:prstGeom>
          <a:ln>
            <a:solidFill>
              <a:schemeClr val="tx2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фото 2\2014.06.09_Nestle_prav.pit_day2_DSC_9399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43982" y="3588694"/>
            <a:ext cx="2199664" cy="1378985"/>
          </a:xfrm>
          <a:prstGeom prst="ellipse">
            <a:avLst/>
          </a:prstGeom>
          <a:ln>
            <a:solidFill>
              <a:schemeClr val="tx2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/>
          </p:nvPr>
        </p:nvGraphicFramePr>
        <p:xfrm>
          <a:off x="323528" y="1124744"/>
          <a:ext cx="842493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Ежегодные мероприятия программы</a:t>
            </a:r>
            <a:endParaRPr lang="en-US" sz="3200" b="1" dirty="0">
              <a:solidFill>
                <a:srgbClr val="002060"/>
              </a:solidFill>
              <a:latin typeface="+mj-lt"/>
              <a:cs typeface="Shonar Bang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76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r>
              <a:rPr lang="en-US" sz="2800" dirty="0" smtClean="0"/>
              <a:t>             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Click r:id="rId3"/>
          </p:cNvPr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Оф-лайн конкурсы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14011" y="2276872"/>
            <a:ext cx="2682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14013" y="1223466"/>
            <a:ext cx="2682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</a:t>
            </a:r>
            <a:endParaRPr lang="ru-RU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24" y="1424113"/>
            <a:ext cx="2972072" cy="2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1412776"/>
            <a:ext cx="2973050" cy="206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80" y="3959787"/>
            <a:ext cx="2740668" cy="182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2" descr="File0911"/>
          <p:cNvPicPr>
            <a:picLocks noChangeAspect="1" noChangeArrowheads="1"/>
          </p:cNvPicPr>
          <p:nvPr/>
        </p:nvPicPr>
        <p:blipFill>
          <a:blip r:embed="rId7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374" y="4417910"/>
            <a:ext cx="1060101" cy="12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83568" y="3429000"/>
            <a:ext cx="266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Конкурс методик</a:t>
            </a:r>
            <a:r>
              <a:rPr lang="en-US" b="1" dirty="0" smtClean="0">
                <a:solidFill>
                  <a:schemeClr val="tx2"/>
                </a:solidFill>
              </a:rPr>
              <a:t> ~ </a:t>
            </a:r>
            <a:r>
              <a:rPr lang="ru-RU" b="1" dirty="0" smtClean="0">
                <a:solidFill>
                  <a:schemeClr val="tx2"/>
                </a:solidFill>
              </a:rPr>
              <a:t>10</a:t>
            </a:r>
            <a:r>
              <a:rPr lang="en-US" b="1" dirty="0" smtClean="0">
                <a:solidFill>
                  <a:schemeClr val="tx2"/>
                </a:solidFill>
              </a:rPr>
              <a:t>000 </a:t>
            </a:r>
            <a:r>
              <a:rPr lang="ru-RU" b="1" dirty="0" smtClean="0">
                <a:solidFill>
                  <a:schemeClr val="tx2"/>
                </a:solidFill>
              </a:rPr>
              <a:t>участников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94628" y="3567499"/>
            <a:ext cx="4483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b="1" dirty="0" smtClean="0">
                <a:solidFill>
                  <a:schemeClr val="tx2"/>
                </a:solidFill>
              </a:rPr>
              <a:t>Конкурс фотографий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~ </a:t>
            </a:r>
            <a:r>
              <a:rPr lang="ru-RU" b="1" dirty="0" smtClean="0">
                <a:solidFill>
                  <a:schemeClr val="tx2"/>
                </a:solidFill>
              </a:rPr>
              <a:t>12</a:t>
            </a:r>
            <a:r>
              <a:rPr lang="en-US" b="1" dirty="0" smtClean="0">
                <a:solidFill>
                  <a:schemeClr val="tx2"/>
                </a:solidFill>
              </a:rPr>
              <a:t>000 </a:t>
            </a:r>
            <a:r>
              <a:rPr lang="ru-RU" b="1" dirty="0" smtClean="0">
                <a:solidFill>
                  <a:schemeClr val="tx2"/>
                </a:solidFill>
              </a:rPr>
              <a:t>участников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9860" y="5804597"/>
            <a:ext cx="505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Конкурс детского творчества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~ 10000 </a:t>
            </a:r>
            <a:r>
              <a:rPr lang="ru-RU" b="1" dirty="0" smtClean="0">
                <a:solidFill>
                  <a:schemeClr val="tx2"/>
                </a:solidFill>
              </a:rPr>
              <a:t>участников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87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1118886"/>
            <a:ext cx="6855739" cy="3528392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1"/>
              </a:solidFill>
            </a:endParaRPr>
          </a:p>
          <a:p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Ежегодная Международная конференция 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>
                <a:solidFill>
                  <a:schemeClr val="tx2"/>
                </a:solidFill>
              </a:rPr>
              <a:t/>
            </a:r>
            <a:br>
              <a:rPr lang="en-US" sz="2800" b="1" dirty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«Воспитываем здоровое поколение»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10" name="Picture 17" descr="Z:\фото\2014.06.09_Nestle_prav.pit_day1_DSC_79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790" y="1426993"/>
            <a:ext cx="2437666" cy="181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:\All Users\Our conference\The opening\The opening song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96" y="1426993"/>
            <a:ext cx="2699003" cy="17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Z:\фото\2014.06.09_Nestle_prav.pit_day2_DSC_86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512" y="2215208"/>
            <a:ext cx="1711413" cy="238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Z:\фото\2014.06.09_Nestle_prav.pit_day2_DSC_88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6" y="3533690"/>
            <a:ext cx="2612080" cy="173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N:\All Users\Our conference\Contest of teachers\Final of the contes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57" y="3542118"/>
            <a:ext cx="2646932" cy="176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20220093">
            <a:off x="395139" y="1372093"/>
            <a:ext cx="2163679" cy="437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Церемония открытия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13345" y="5272357"/>
            <a:ext cx="2582053" cy="322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Пресс-брифинг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201782">
            <a:off x="7154073" y="1308845"/>
            <a:ext cx="1911910" cy="527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Круглые столы и лекции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901121" y="4698395"/>
            <a:ext cx="1922197" cy="386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Выставка стендов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34157" y="5303846"/>
            <a:ext cx="2649688" cy="357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Федеральный тур конкурса методик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6106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124743"/>
            <a:ext cx="9104578" cy="3960440"/>
          </a:xfrm>
        </p:spPr>
        <p:txBody>
          <a:bodyPr>
            <a:noAutofit/>
          </a:bodyPr>
          <a:lstStyle/>
          <a:p>
            <a:pPr algn="just"/>
            <a:endParaRPr lang="en-US" sz="28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285750" indent="-285750" algn="just">
              <a:buFontTx/>
              <a:buChar char="-"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091627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10916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Электронные ресурсы программы</a:t>
            </a:r>
            <a:endParaRPr lang="en-US" sz="2800" b="1" dirty="0">
              <a:solidFill>
                <a:schemeClr val="tx2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9252520" y="2738215"/>
          <a:ext cx="792089" cy="366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74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17848" y="3314811"/>
            <a:ext cx="1875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Детский конкурс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79300" y="5465774"/>
            <a:ext cx="2718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Международный конкурс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146547" y="3288340"/>
            <a:ext cx="3029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Он-лайн обучение педагогов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242616" y="5650440"/>
            <a:ext cx="2644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Конкурсы для родителей</a:t>
            </a:r>
            <a:endParaRPr lang="ru-R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450" y="1234291"/>
            <a:ext cx="8402638" cy="472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308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  <a:cs typeface="Shonar Bangla" pitchFamily="34" charset="0"/>
              </a:rPr>
              <a:t>Конкурс методик </a:t>
            </a:r>
            <a:endParaRPr lang="en-US" sz="3200" b="1" dirty="0">
              <a:solidFill>
                <a:srgbClr val="002060"/>
              </a:solidFill>
              <a:latin typeface="Georgia" pitchFamily="18" charset="0"/>
              <a:cs typeface="Shonar Bangl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08304" y="5661249"/>
            <a:ext cx="1835696" cy="112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451839"/>
            <a:ext cx="9446350" cy="531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3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  <a:cs typeface="Shonar Bangla" pitchFamily="34" charset="0"/>
              </a:rPr>
              <a:t>Конкурс семейной фотографии</a:t>
            </a:r>
            <a:endParaRPr lang="en-US" sz="3200" b="1" dirty="0">
              <a:solidFill>
                <a:srgbClr val="002060"/>
              </a:solidFill>
              <a:latin typeface="Georgia" pitchFamily="18" charset="0"/>
              <a:cs typeface="Shonar Bangl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08304" y="5661249"/>
            <a:ext cx="1835696" cy="112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73975"/>
            <a:ext cx="8720254" cy="49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4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  <a:cs typeface="Shonar Bangla" pitchFamily="34" charset="0"/>
              </a:rPr>
              <a:t>Конкурс Город здоровья</a:t>
            </a:r>
            <a:endParaRPr lang="en-US" sz="3200" b="1" dirty="0">
              <a:solidFill>
                <a:srgbClr val="002060"/>
              </a:solidFill>
              <a:latin typeface="Georgia" pitchFamily="18" charset="0"/>
              <a:cs typeface="Shonar Bangla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0752"/>
            <a:ext cx="2677244" cy="1058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08304" y="5661249"/>
            <a:ext cx="1835696" cy="112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93" y="1700808"/>
            <a:ext cx="8469230" cy="476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124743"/>
            <a:ext cx="9104578" cy="3960440"/>
          </a:xfrm>
        </p:spPr>
        <p:txBody>
          <a:bodyPr>
            <a:noAutofit/>
          </a:bodyPr>
          <a:lstStyle/>
          <a:p>
            <a:pPr algn="just"/>
            <a:endParaRPr lang="en-US" sz="28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285750" indent="-285750" algn="just">
              <a:buFontTx/>
              <a:buChar char="-"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091627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10916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Страница для детей – конкурс Город Здоровья</a:t>
            </a:r>
            <a:endParaRPr lang="en-US" sz="2800" b="1" dirty="0">
              <a:solidFill>
                <a:schemeClr val="tx2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9252520" y="2738215"/>
          <a:ext cx="792089" cy="366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74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0839" y="1124743"/>
            <a:ext cx="512307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5768" y="4199731"/>
            <a:ext cx="4174425" cy="234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85" y="1952835"/>
            <a:ext cx="461076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own Arrow 12"/>
          <p:cNvSpPr/>
          <p:nvPr/>
        </p:nvSpPr>
        <p:spPr>
          <a:xfrm rot="13504875">
            <a:off x="773104" y="4490185"/>
            <a:ext cx="248619" cy="698816"/>
          </a:xfrm>
          <a:prstGeom prst="downArrow">
            <a:avLst>
              <a:gd name="adj1" fmla="val 50000"/>
              <a:gd name="adj2" fmla="val 412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Down Arrow 13"/>
          <p:cNvSpPr/>
          <p:nvPr/>
        </p:nvSpPr>
        <p:spPr>
          <a:xfrm rot="15773237">
            <a:off x="2493300" y="5652655"/>
            <a:ext cx="265003" cy="6988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Down Arrow 14"/>
          <p:cNvSpPr/>
          <p:nvPr/>
        </p:nvSpPr>
        <p:spPr>
          <a:xfrm rot="13504875">
            <a:off x="7849981" y="3886017"/>
            <a:ext cx="124421" cy="6988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01566" y="5170547"/>
            <a:ext cx="1051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Школа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1507" y="5844267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М</a:t>
            </a:r>
            <a:r>
              <a:rPr lang="ru-RU" sz="2400" dirty="0" smtClean="0">
                <a:solidFill>
                  <a:srgbClr val="FF0000"/>
                </a:solidFill>
              </a:rPr>
              <a:t>узей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84620" y="4526195"/>
            <a:ext cx="1487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Вернисаж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5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8372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География программы</a:t>
            </a:r>
            <a:endParaRPr lang="en-US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/>
          </p:nvPr>
        </p:nvGraphicFramePr>
        <p:xfrm>
          <a:off x="573638" y="1208695"/>
          <a:ext cx="81534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Clip" r:id="rId4" imgW="3619367" imgH="1990760" progId="">
                  <p:embed/>
                </p:oleObj>
              </mc:Choice>
              <mc:Fallback>
                <p:oleObj name="Clip" r:id="rId4" imgW="3619367" imgH="199076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638" y="1208695"/>
                        <a:ext cx="81534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47"/>
          <p:cNvSpPr txBox="1">
            <a:spLocks noChangeArrowheads="1"/>
          </p:cNvSpPr>
          <p:nvPr/>
        </p:nvSpPr>
        <p:spPr bwMode="auto">
          <a:xfrm>
            <a:off x="3109913" y="1189038"/>
            <a:ext cx="2879725" cy="76944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Verdana" pitchFamily="34" charset="0"/>
              </a:rPr>
              <a:t>1999-201</a:t>
            </a:r>
            <a:r>
              <a:rPr lang="ru-RU" altLang="ru-RU" sz="2400" dirty="0">
                <a:solidFill>
                  <a:srgbClr val="FF0000"/>
                </a:solidFill>
                <a:latin typeface="Verdana" pitchFamily="34" charset="0"/>
              </a:rPr>
              <a:t>6</a:t>
            </a:r>
            <a:endParaRPr lang="en-US" altLang="ru-RU" sz="2400" dirty="0">
              <a:solidFill>
                <a:srgbClr val="FF0000"/>
              </a:solidFill>
              <a:latin typeface="Verdana" pitchFamily="34" charset="0"/>
            </a:endParaRPr>
          </a:p>
          <a:p>
            <a:pPr algn="ctr"/>
            <a:r>
              <a:rPr lang="ru-RU" altLang="ru-RU" sz="2000" dirty="0" smtClean="0">
                <a:solidFill>
                  <a:srgbClr val="FF0000"/>
                </a:solidFill>
                <a:latin typeface="Verdana" pitchFamily="34" charset="0"/>
              </a:rPr>
              <a:t>58 регионов</a:t>
            </a:r>
            <a:endParaRPr lang="en-GB" altLang="ru-RU" sz="1800" b="0" dirty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349574" y="2641237"/>
            <a:ext cx="57740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ru-RU" altLang="ru-RU" sz="1200" dirty="0" err="1">
                <a:latin typeface="Times New Roman" pitchFamily="18" charset="0"/>
              </a:rPr>
              <a:t>Pskov</a:t>
            </a:r>
            <a:endParaRPr lang="ru-RU" altLang="ru-RU" sz="1200" b="0" dirty="0"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60818" y="4797152"/>
            <a:ext cx="11015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b="1" dirty="0" err="1">
                <a:latin typeface="Times New Roman" pitchFamily="18" charset="0"/>
              </a:rPr>
              <a:t>Vladivostok</a:t>
            </a:r>
            <a:endParaRPr lang="ru-RU" sz="1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39546" y="2915875"/>
            <a:ext cx="902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err="1">
                <a:latin typeface="Times New Roman" pitchFamily="18" charset="0"/>
              </a:rPr>
              <a:t>Moscow</a:t>
            </a:r>
            <a:endParaRPr 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17848" y="3569732"/>
            <a:ext cx="636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Rostov</a:t>
            </a:r>
            <a:endParaRPr lang="ru-RU" sz="1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984628" y="3179596"/>
            <a:ext cx="9802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N.Novgorod</a:t>
            </a:r>
            <a:endParaRPr lang="ru-RU" sz="12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396968" y="3445649"/>
            <a:ext cx="61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Kazan</a:t>
            </a:r>
            <a:endParaRPr lang="ru-RU" sz="1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85363" y="3554722"/>
            <a:ext cx="5453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Perm</a:t>
            </a:r>
            <a:endParaRPr lang="ru-RU" altLang="ru-RU" sz="1200" b="1" dirty="0">
              <a:latin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55981" y="3753426"/>
            <a:ext cx="782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b="1" dirty="0" err="1">
                <a:latin typeface="Times New Roman" pitchFamily="18" charset="0"/>
              </a:rPr>
              <a:t>Samara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5536" y="4177953"/>
            <a:ext cx="6030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b="1" dirty="0" err="1">
                <a:latin typeface="Times New Roman" pitchFamily="18" charset="0"/>
              </a:rPr>
              <a:t>Sochi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63157" y="4485730"/>
            <a:ext cx="9028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Krasnodar</a:t>
            </a:r>
            <a:endParaRPr lang="ru-RU" sz="12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22250" y="4066001"/>
            <a:ext cx="8231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Stavropol</a:t>
            </a:r>
            <a:endParaRPr lang="ru-RU" sz="12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175973" y="4043999"/>
            <a:ext cx="782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b="1" dirty="0" err="1">
                <a:latin typeface="Times New Roman" pitchFamily="18" charset="0"/>
              </a:rPr>
              <a:t>Saratov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62467" y="4314844"/>
            <a:ext cx="8630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Volgograd</a:t>
            </a:r>
            <a:endParaRPr lang="ru-RU" sz="12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281024" y="4030025"/>
            <a:ext cx="1003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Chelyabinsk</a:t>
            </a:r>
            <a:endParaRPr lang="ru-RU" sz="12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827007" y="4469505"/>
            <a:ext cx="7232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Barnaul</a:t>
            </a:r>
            <a:endParaRPr lang="ru-RU" sz="12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160437" y="4797152"/>
            <a:ext cx="10390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Krasnoyarsk</a:t>
            </a:r>
            <a:endParaRPr lang="ru-RU" sz="12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679970" y="4030024"/>
            <a:ext cx="6226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Tomsk</a:t>
            </a:r>
            <a:endParaRPr lang="ru-RU" sz="12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868144" y="4797152"/>
            <a:ext cx="5517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Chita</a:t>
            </a:r>
            <a:endParaRPr lang="ru-RU" sz="1200" b="1" dirty="0"/>
          </a:p>
        </p:txBody>
      </p:sp>
      <p:sp>
        <p:nvSpPr>
          <p:cNvPr id="29" name="Oval 16"/>
          <p:cNvSpPr>
            <a:spLocks noChangeArrowheads="1"/>
          </p:cNvSpPr>
          <p:nvPr/>
        </p:nvSpPr>
        <p:spPr bwMode="auto">
          <a:xfrm flipH="1">
            <a:off x="1343298" y="2795406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0" name="Oval 16"/>
          <p:cNvSpPr>
            <a:spLocks noChangeArrowheads="1"/>
          </p:cNvSpPr>
          <p:nvPr/>
        </p:nvSpPr>
        <p:spPr bwMode="auto">
          <a:xfrm flipH="1">
            <a:off x="1583336" y="3054374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1" name="Oval 16"/>
          <p:cNvSpPr>
            <a:spLocks noChangeArrowheads="1"/>
          </p:cNvSpPr>
          <p:nvPr/>
        </p:nvSpPr>
        <p:spPr bwMode="auto">
          <a:xfrm flipH="1">
            <a:off x="2336271" y="3544499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2" name="Oval 16"/>
          <p:cNvSpPr>
            <a:spLocks noChangeArrowheads="1"/>
          </p:cNvSpPr>
          <p:nvPr/>
        </p:nvSpPr>
        <p:spPr bwMode="auto">
          <a:xfrm flipH="1">
            <a:off x="1022250" y="3753426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3" name="Oval 16"/>
          <p:cNvSpPr>
            <a:spLocks noChangeArrowheads="1"/>
          </p:cNvSpPr>
          <p:nvPr/>
        </p:nvSpPr>
        <p:spPr bwMode="auto">
          <a:xfrm flipH="1">
            <a:off x="2001183" y="3981618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4" name="Oval 16"/>
          <p:cNvSpPr>
            <a:spLocks noChangeArrowheads="1"/>
          </p:cNvSpPr>
          <p:nvPr/>
        </p:nvSpPr>
        <p:spPr bwMode="auto">
          <a:xfrm flipH="1">
            <a:off x="3185363" y="3767403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5" name="Oval 16"/>
          <p:cNvSpPr>
            <a:spLocks noChangeArrowheads="1"/>
          </p:cNvSpPr>
          <p:nvPr/>
        </p:nvSpPr>
        <p:spPr bwMode="auto">
          <a:xfrm flipH="1">
            <a:off x="3334611" y="4235027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6" name="Oval 16"/>
          <p:cNvSpPr>
            <a:spLocks noChangeArrowheads="1"/>
          </p:cNvSpPr>
          <p:nvPr/>
        </p:nvSpPr>
        <p:spPr bwMode="auto">
          <a:xfrm flipH="1">
            <a:off x="4803775" y="4242556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8" name="Oval 16"/>
          <p:cNvSpPr>
            <a:spLocks noChangeArrowheads="1"/>
          </p:cNvSpPr>
          <p:nvPr/>
        </p:nvSpPr>
        <p:spPr bwMode="auto">
          <a:xfrm flipH="1">
            <a:off x="3854915" y="4690115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9" name="Oval 16"/>
          <p:cNvSpPr>
            <a:spLocks noChangeArrowheads="1"/>
          </p:cNvSpPr>
          <p:nvPr/>
        </p:nvSpPr>
        <p:spPr bwMode="auto">
          <a:xfrm flipH="1">
            <a:off x="573638" y="4372691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0" name="Oval 16"/>
          <p:cNvSpPr>
            <a:spLocks noChangeArrowheads="1"/>
          </p:cNvSpPr>
          <p:nvPr/>
        </p:nvSpPr>
        <p:spPr bwMode="auto">
          <a:xfrm flipH="1">
            <a:off x="1078460" y="4221661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1" name="Oval 16"/>
          <p:cNvSpPr>
            <a:spLocks noChangeArrowheads="1"/>
          </p:cNvSpPr>
          <p:nvPr/>
        </p:nvSpPr>
        <p:spPr bwMode="auto">
          <a:xfrm flipH="1">
            <a:off x="2234854" y="4222108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2" name="Oval 16"/>
          <p:cNvSpPr>
            <a:spLocks noChangeArrowheads="1"/>
          </p:cNvSpPr>
          <p:nvPr/>
        </p:nvSpPr>
        <p:spPr bwMode="auto">
          <a:xfrm flipH="1">
            <a:off x="4216552" y="5025744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3" name="Oval 16"/>
          <p:cNvSpPr>
            <a:spLocks noChangeArrowheads="1"/>
          </p:cNvSpPr>
          <p:nvPr/>
        </p:nvSpPr>
        <p:spPr bwMode="auto">
          <a:xfrm flipH="1">
            <a:off x="7660818" y="4980968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4" name="Oval 16"/>
          <p:cNvSpPr>
            <a:spLocks noChangeArrowheads="1"/>
          </p:cNvSpPr>
          <p:nvPr/>
        </p:nvSpPr>
        <p:spPr bwMode="auto">
          <a:xfrm flipH="1">
            <a:off x="5877417" y="4980968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5" name="Oval 16"/>
          <p:cNvSpPr>
            <a:spLocks noChangeArrowheads="1"/>
          </p:cNvSpPr>
          <p:nvPr/>
        </p:nvSpPr>
        <p:spPr bwMode="auto">
          <a:xfrm flipH="1">
            <a:off x="1915973" y="4266437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6" name="Oval 16"/>
          <p:cNvSpPr>
            <a:spLocks noChangeArrowheads="1"/>
          </p:cNvSpPr>
          <p:nvPr/>
        </p:nvSpPr>
        <p:spPr bwMode="auto">
          <a:xfrm flipH="1">
            <a:off x="805428" y="4559597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 flipH="1">
            <a:off x="1972183" y="3328570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" name="TextBox 2"/>
          <p:cNvSpPr txBox="1"/>
          <p:nvPr/>
        </p:nvSpPr>
        <p:spPr>
          <a:xfrm>
            <a:off x="1360535" y="5703645"/>
            <a:ext cx="7150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Ежегодно в программе принимает участие более 1 300 000 детей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Всего за годы реализации программа охватила около 7000 000 детей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0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  <a:cs typeface="Shonar Bangla" pitchFamily="34" charset="0"/>
              </a:rPr>
              <a:t>Конкурс Город Здоровья</a:t>
            </a:r>
            <a:endParaRPr lang="en-US" sz="3200" b="1" dirty="0">
              <a:solidFill>
                <a:srgbClr val="002060"/>
              </a:solidFill>
              <a:latin typeface="Georgia" pitchFamily="18" charset="0"/>
              <a:cs typeface="Shonar Bangla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0752"/>
            <a:ext cx="2677244" cy="1058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08304" y="5661249"/>
            <a:ext cx="1835696" cy="112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772816"/>
            <a:ext cx="8469228" cy="47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4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  <a:cs typeface="Shonar Bangla" pitchFamily="34" charset="0"/>
              </a:rPr>
              <a:t>Сайт программы </a:t>
            </a:r>
            <a:endParaRPr lang="en-US" sz="3200" b="1" dirty="0" smtClean="0">
              <a:solidFill>
                <a:srgbClr val="002060"/>
              </a:solidFill>
              <a:latin typeface="Georgia" pitchFamily="18" charset="0"/>
              <a:cs typeface="Shonar Bangla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Georgia" pitchFamily="18" charset="0"/>
                <a:cs typeface="Shonar Bangla" pitchFamily="34" charset="0"/>
              </a:rPr>
              <a:t>www.prav-pit.ru</a:t>
            </a:r>
            <a:endParaRPr lang="en-US" sz="3200" b="1" dirty="0">
              <a:solidFill>
                <a:srgbClr val="002060"/>
              </a:solidFill>
              <a:latin typeface="Georgia" pitchFamily="18" charset="0"/>
              <a:cs typeface="Shonar Bangla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0752"/>
            <a:ext cx="2677244" cy="1058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08304" y="5661249"/>
            <a:ext cx="1835696" cy="112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39923"/>
            <a:ext cx="864096" cy="720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31" y="1556792"/>
            <a:ext cx="8576953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4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  <a:cs typeface="Shonar Bangla" pitchFamily="34" charset="0"/>
              </a:rPr>
              <a:t>Кулинарная студия</a:t>
            </a:r>
            <a:endParaRPr lang="en-US" sz="3200" b="1" dirty="0">
              <a:solidFill>
                <a:srgbClr val="002060"/>
              </a:solidFill>
              <a:latin typeface="Georgia" pitchFamily="18" charset="0"/>
              <a:cs typeface="Shonar Bangla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0752"/>
            <a:ext cx="2677244" cy="1058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08304" y="5661249"/>
            <a:ext cx="1835696" cy="112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26" y="1873975"/>
            <a:ext cx="8454861" cy="475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1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  <a:cs typeface="Shonar Bangla" pitchFamily="34" charset="0"/>
              </a:rPr>
              <a:t>Кулинарный конкурс</a:t>
            </a:r>
            <a:endParaRPr lang="en-US" sz="3200" b="1" dirty="0">
              <a:solidFill>
                <a:srgbClr val="002060"/>
              </a:solidFill>
              <a:latin typeface="Georgia" pitchFamily="18" charset="0"/>
              <a:cs typeface="Shonar Bangla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0752"/>
            <a:ext cx="2677244" cy="1058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08304" y="5661249"/>
            <a:ext cx="1835696" cy="112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4784"/>
            <a:ext cx="9173228" cy="515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1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124743"/>
            <a:ext cx="9104578" cy="3960440"/>
          </a:xfrm>
        </p:spPr>
        <p:txBody>
          <a:bodyPr>
            <a:noAutofit/>
          </a:bodyPr>
          <a:lstStyle/>
          <a:p>
            <a:pPr algn="just"/>
            <a:endParaRPr lang="en-US" sz="28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285750" indent="-285750" algn="just">
              <a:buFontTx/>
              <a:buChar char="-"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091627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10916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Страница для учителя - электронный конструктор</a:t>
            </a:r>
            <a:endParaRPr lang="en-US" sz="2800" b="1" dirty="0">
              <a:solidFill>
                <a:schemeClr val="tx2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9252520" y="2738215"/>
          <a:ext cx="792089" cy="366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74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17848" y="3314811"/>
            <a:ext cx="1875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Детский конкурс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79300" y="5465774"/>
            <a:ext cx="2718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Международный конкурс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146547" y="3288340"/>
            <a:ext cx="3029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Он-лайн обучение педагогов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242616" y="5650440"/>
            <a:ext cx="2644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Конкурсы для родителей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93" y="1700808"/>
            <a:ext cx="8330630" cy="468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02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124743"/>
            <a:ext cx="9104578" cy="3960440"/>
          </a:xfrm>
        </p:spPr>
        <p:txBody>
          <a:bodyPr>
            <a:noAutofit/>
          </a:bodyPr>
          <a:lstStyle/>
          <a:p>
            <a:pPr algn="just"/>
            <a:endParaRPr lang="en-US" sz="28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285750" indent="-285750" algn="just">
              <a:buFontTx/>
              <a:buChar char="-"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091627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10916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Влияние обучения на поведение школьников, связанное с питанием</a:t>
            </a:r>
            <a:endParaRPr lang="en-US" sz="2800" b="1" dirty="0">
              <a:solidFill>
                <a:schemeClr val="tx2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7827848" y="6257187"/>
          <a:ext cx="41656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81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0752"/>
            <a:ext cx="2677244" cy="1058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36296" y="5661248"/>
            <a:ext cx="1907704" cy="109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29562" y="1218232"/>
            <a:ext cx="80288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chemeClr val="tx2"/>
                </a:solidFill>
              </a:rPr>
              <a:t>Режим питания</a:t>
            </a:r>
          </a:p>
          <a:p>
            <a:pPr algn="ctr">
              <a:lnSpc>
                <a:spcPct val="150000"/>
              </a:lnSpc>
            </a:pPr>
            <a:endParaRPr lang="ru-RU" sz="1600" dirty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chemeClr val="tx2"/>
                </a:solidFill>
              </a:rPr>
              <a:t>Рацион питания</a:t>
            </a:r>
          </a:p>
          <a:p>
            <a:pPr algn="ctr">
              <a:lnSpc>
                <a:spcPct val="150000"/>
              </a:lnSpc>
            </a:pPr>
            <a:endParaRPr lang="ru-RU" sz="1600" dirty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tx2"/>
                </a:solidFill>
              </a:rPr>
              <a:t>      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1958" y="1362567"/>
            <a:ext cx="3230872" cy="1421411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24129" y="1336451"/>
            <a:ext cx="3174416" cy="13148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  72%              15%            45%</a:t>
            </a:r>
          </a:p>
        </p:txBody>
      </p:sp>
      <p:pic>
        <p:nvPicPr>
          <p:cNvPr id="18" name="Рисунок 1" descr="http://www.maxikarizma.com/image/cache/data/urunler/01-meyve-sebze/meyve-sebze/gransmit-elma-1000x10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86" y="1644869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7" descr="https://im0-tub-ru.yandex.net/i?id=529717d5a31bacb0b35890ed9dec44b4&amp;n=2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16" y="1501994"/>
            <a:ext cx="910590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" descr="http://www.maxikarizma.com/image/cache/data/urunler/01-meyve-sebze/meyve-sebze/gransmit-elma-1000x10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930" y="1569080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7" descr="https://im0-tub-ru.yandex.net/i?id=529717d5a31bacb0b35890ed9dec44b4&amp;n=2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217" y="1437256"/>
            <a:ext cx="91059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291958" y="2969570"/>
            <a:ext cx="3230872" cy="1239614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                           4-5 раз в день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24129" y="2862972"/>
            <a:ext cx="3174415" cy="13314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3 ра                     </a:t>
            </a:r>
            <a:r>
              <a:rPr lang="ru-RU" dirty="0" smtClean="0">
                <a:solidFill>
                  <a:schemeClr val="tx1"/>
                </a:solidFill>
              </a:rPr>
              <a:t>3-4 раза в день</a:t>
            </a:r>
            <a:endParaRPr lang="ru-RU" dirty="0"/>
          </a:p>
        </p:txBody>
      </p:sp>
      <p:sp>
        <p:nvSpPr>
          <p:cNvPr id="24" name="Rectangle 23"/>
          <p:cNvSpPr/>
          <p:nvPr/>
        </p:nvSpPr>
        <p:spPr>
          <a:xfrm>
            <a:off x="291958" y="4394776"/>
            <a:ext cx="3230872" cy="1335976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  95%              56%               23%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24129" y="4379984"/>
            <a:ext cx="3174415" cy="135076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26" name="Рисунок 8" descr="https://im3-tub-ru.yandex.net/i?id=d47fe728fce135b820cf672157017540&amp;n=33&amp;h=215&amp;w=30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71" y="4477823"/>
            <a:ext cx="90805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9" descr="https://funnynotfamous.files.wordpress.com/2014/06/5-may-and-tomato-014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49" y="4449247"/>
            <a:ext cx="962025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11" descr="https://im2-tub-ru.yandex.net/i?id=d11200047291c8959d3f6316b11a7453&amp;n=33&amp;h=215&amp;w=24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630" y="4516615"/>
            <a:ext cx="770255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8" descr="https://im3-tub-ru.yandex.net/i?id=d47fe728fce135b820cf672157017540&amp;n=33&amp;h=215&amp;w=30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334" y="4500861"/>
            <a:ext cx="90805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9" descr="https://funnynotfamous.files.wordpress.com/2014/06/5-may-and-tomato-014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823" y="4449247"/>
            <a:ext cx="962025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11" descr="https://im2-tub-ru.yandex.net/i?id=d11200047291c8959d3f6316b11a7453&amp;n=33&amp;h=215&amp;w=24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514" y="4433507"/>
            <a:ext cx="770255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utoShape 6" descr="http://all4desktop.com/data_images/original/4242891-mi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" name="Рисунок 16" descr="http://cylinar.ru/wp-content/uploads/2014/10/bc90f05c46819e14736fefa63e903ff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895" y="1507184"/>
            <a:ext cx="875665" cy="65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Рисунок 16" descr="http://cylinar.ru/wp-content/uploads/2014/10/bc90f05c46819e14736fefa63e903ff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104" y="1526535"/>
            <a:ext cx="875665" cy="65659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481618" y="219886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89%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1593940" y="219836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8%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2695267" y="220649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67%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6070874" y="5178672"/>
            <a:ext cx="2757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81%            43%              34%</a:t>
            </a:r>
            <a:endParaRPr lang="ru-RU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194" y="3066280"/>
            <a:ext cx="1465143" cy="106220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6369" y="3014830"/>
            <a:ext cx="1465143" cy="1062208"/>
          </a:xfrm>
          <a:prstGeom prst="rect">
            <a:avLst/>
          </a:prstGeom>
        </p:spPr>
      </p:pic>
      <p:sp>
        <p:nvSpPr>
          <p:cNvPr id="41" name="Left-Right Arrow 40"/>
          <p:cNvSpPr/>
          <p:nvPr/>
        </p:nvSpPr>
        <p:spPr>
          <a:xfrm>
            <a:off x="3598679" y="1499704"/>
            <a:ext cx="2051478" cy="1082183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Любимые </a:t>
            </a:r>
            <a:r>
              <a:rPr lang="ru-RU" sz="1600" dirty="0">
                <a:solidFill>
                  <a:schemeClr val="tx1"/>
                </a:solidFill>
              </a:rPr>
              <a:t>продукты</a:t>
            </a:r>
          </a:p>
          <a:p>
            <a:pPr algn="ctr"/>
            <a:endParaRPr lang="ru-RU" dirty="0"/>
          </a:p>
        </p:txBody>
      </p:sp>
      <p:sp>
        <p:nvSpPr>
          <p:cNvPr id="45" name="Left-Right Arrow 44"/>
          <p:cNvSpPr/>
          <p:nvPr/>
        </p:nvSpPr>
        <p:spPr>
          <a:xfrm>
            <a:off x="3618269" y="2914080"/>
            <a:ext cx="2051478" cy="1082183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Режим питания</a:t>
            </a:r>
            <a:endParaRPr lang="ru-RU" sz="1600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46" name="Left-Right Arrow 45"/>
          <p:cNvSpPr/>
          <p:nvPr/>
        </p:nvSpPr>
        <p:spPr>
          <a:xfrm>
            <a:off x="3594318" y="4465821"/>
            <a:ext cx="2051478" cy="108218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/>
              </a:solidFill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Рацион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питания</a:t>
            </a:r>
            <a:endParaRPr lang="ru-RU" sz="1600" dirty="0">
              <a:solidFill>
                <a:schemeClr val="bg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43" name="Rectangle 42"/>
          <p:cNvSpPr/>
          <p:nvPr/>
        </p:nvSpPr>
        <p:spPr>
          <a:xfrm>
            <a:off x="316325" y="5838459"/>
            <a:ext cx="2378942" cy="985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8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1214" y="7328250"/>
            <a:ext cx="9104578" cy="458350"/>
          </a:xfrm>
        </p:spPr>
        <p:txBody>
          <a:bodyPr>
            <a:noAutofit/>
          </a:bodyPr>
          <a:lstStyle/>
          <a:p>
            <a:pPr algn="just"/>
            <a:endParaRPr lang="en-US" sz="2800" dirty="0">
              <a:solidFill>
                <a:schemeClr val="tx1"/>
              </a:solidFill>
              <a:ea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091627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10916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Влияние обучения на поведение школьников, связанное с здоровым образом жизни</a:t>
            </a:r>
            <a:endParaRPr lang="en-US" sz="2800" b="1" dirty="0">
              <a:solidFill>
                <a:schemeClr val="tx2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7827848" y="6257187"/>
          <a:ext cx="41656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81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236296" y="5661248"/>
            <a:ext cx="1907704" cy="109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Left-Right Arrow 14"/>
          <p:cNvSpPr/>
          <p:nvPr/>
        </p:nvSpPr>
        <p:spPr>
          <a:xfrm>
            <a:off x="3275856" y="1484784"/>
            <a:ext cx="2051478" cy="1082183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Делают зарядку</a:t>
            </a:r>
            <a:endParaRPr lang="ru-RU" dirty="0"/>
          </a:p>
        </p:txBody>
      </p:sp>
      <p:sp>
        <p:nvSpPr>
          <p:cNvPr id="16" name="Left-Right Arrow 15"/>
          <p:cNvSpPr/>
          <p:nvPr/>
        </p:nvSpPr>
        <p:spPr>
          <a:xfrm>
            <a:off x="3185471" y="2886030"/>
            <a:ext cx="2232248" cy="1270901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Занимаются спортом</a:t>
            </a:r>
            <a:endParaRPr lang="ru-RU" dirty="0"/>
          </a:p>
        </p:txBody>
      </p:sp>
      <p:sp>
        <p:nvSpPr>
          <p:cNvPr id="17" name="Left-Right Arrow 16"/>
          <p:cNvSpPr/>
          <p:nvPr/>
        </p:nvSpPr>
        <p:spPr>
          <a:xfrm>
            <a:off x="3363332" y="4634714"/>
            <a:ext cx="2232248" cy="1270901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Ложатся спать до 22.00 </a:t>
            </a:r>
            <a:endParaRPr lang="ru-RU" dirty="0"/>
          </a:p>
        </p:txBody>
      </p:sp>
      <p:sp>
        <p:nvSpPr>
          <p:cNvPr id="21" name="Rectangle 20"/>
          <p:cNvSpPr/>
          <p:nvPr/>
        </p:nvSpPr>
        <p:spPr>
          <a:xfrm>
            <a:off x="179512" y="1257393"/>
            <a:ext cx="2376264" cy="145289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23%</a:t>
            </a:r>
            <a:endParaRPr lang="ru-RU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54" y="1338450"/>
            <a:ext cx="1394480" cy="109158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45272" y="229199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  <a:r>
              <a:rPr lang="ru-RU" dirty="0" smtClean="0"/>
              <a:t>3%</a:t>
            </a:r>
            <a:endParaRPr lang="ru-RU" dirty="0"/>
          </a:p>
        </p:txBody>
      </p:sp>
      <p:sp>
        <p:nvSpPr>
          <p:cNvPr id="24" name="Rectangle 23"/>
          <p:cNvSpPr/>
          <p:nvPr/>
        </p:nvSpPr>
        <p:spPr>
          <a:xfrm>
            <a:off x="6444208" y="1361230"/>
            <a:ext cx="2376264" cy="133420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407" y="1409957"/>
            <a:ext cx="1394480" cy="109158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340433" y="229199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15%</a:t>
            </a:r>
            <a:endParaRPr lang="ru-RU" dirty="0"/>
          </a:p>
        </p:txBody>
      </p:sp>
      <p:sp>
        <p:nvSpPr>
          <p:cNvPr id="28" name="Rectangle 27"/>
          <p:cNvSpPr/>
          <p:nvPr/>
        </p:nvSpPr>
        <p:spPr>
          <a:xfrm>
            <a:off x="178200" y="2971317"/>
            <a:ext cx="2376264" cy="145289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2</a:t>
            </a:r>
            <a:r>
              <a:rPr lang="ru-RU" dirty="0" smtClean="0">
                <a:solidFill>
                  <a:schemeClr val="tx1"/>
                </a:solidFill>
              </a:rPr>
              <a:t>57%</a:t>
            </a:r>
            <a:r>
              <a:rPr lang="ru-RU" dirty="0" smtClean="0"/>
              <a:t>%</a:t>
            </a:r>
            <a:endParaRPr lang="ru-RU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92" y="3086007"/>
            <a:ext cx="1394480" cy="98875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444208" y="2990759"/>
            <a:ext cx="2376264" cy="141864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145" y="3045105"/>
            <a:ext cx="1394480" cy="9887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334762" y="396088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48%</a:t>
            </a:r>
            <a:endParaRPr lang="ru-RU" dirty="0"/>
          </a:p>
        </p:txBody>
      </p:sp>
      <p:sp>
        <p:nvSpPr>
          <p:cNvPr id="33" name="Rectangle 32"/>
          <p:cNvSpPr/>
          <p:nvPr/>
        </p:nvSpPr>
        <p:spPr>
          <a:xfrm>
            <a:off x="178200" y="4559847"/>
            <a:ext cx="2376264" cy="1612444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2</a:t>
            </a:r>
            <a:r>
              <a:rPr lang="ru-RU" dirty="0">
                <a:solidFill>
                  <a:schemeClr val="tx1"/>
                </a:solidFill>
              </a:rPr>
              <a:t>7</a:t>
            </a:r>
            <a:r>
              <a:rPr lang="ru-RU" dirty="0" smtClean="0">
                <a:solidFill>
                  <a:schemeClr val="tx1"/>
                </a:solidFill>
              </a:rPr>
              <a:t>7%</a:t>
            </a:r>
            <a:r>
              <a:rPr lang="ru-RU" dirty="0" smtClean="0"/>
              <a:t>%</a:t>
            </a:r>
            <a:endParaRPr lang="ru-RU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61" y="4666591"/>
            <a:ext cx="1499011" cy="1136656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427428" y="4711061"/>
            <a:ext cx="2376264" cy="145986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2141" y="4797741"/>
            <a:ext cx="1499011" cy="113665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323653" y="575492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63%</a:t>
            </a:r>
            <a:endParaRPr lang="ru-RU" dirty="0"/>
          </a:p>
        </p:txBody>
      </p:sp>
      <p:sp>
        <p:nvSpPr>
          <p:cNvPr id="39" name="Rectangle 38"/>
          <p:cNvSpPr/>
          <p:nvPr/>
        </p:nvSpPr>
        <p:spPr>
          <a:xfrm>
            <a:off x="211892" y="6210892"/>
            <a:ext cx="2342572" cy="54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58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335596"/>
            <a:ext cx="8888554" cy="4109628"/>
          </a:xfrm>
        </p:spPr>
        <p:txBody>
          <a:bodyPr>
            <a:noAutofit/>
          </a:bodyPr>
          <a:lstStyle/>
          <a:p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4400" b="1" dirty="0" smtClean="0">
                <a:solidFill>
                  <a:srgbClr val="FF0000"/>
                </a:solidFill>
              </a:rPr>
              <a:t>Узнать больше о программе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-</a:t>
            </a:r>
            <a:r>
              <a:rPr lang="en-US" sz="4400" b="1" u="sng" dirty="0" smtClean="0">
                <a:solidFill>
                  <a:srgbClr val="FF0000"/>
                </a:solidFill>
              </a:rPr>
              <a:t>www.prav-pit.ru</a:t>
            </a:r>
            <a:endParaRPr lang="ru-RU" sz="4400" b="1" u="sng" dirty="0" smtClean="0">
              <a:solidFill>
                <a:srgbClr val="FF0000"/>
              </a:solidFill>
            </a:endParaRPr>
          </a:p>
          <a:p>
            <a:r>
              <a:rPr lang="ru-RU" sz="7200" b="1" dirty="0" smtClean="0">
                <a:solidFill>
                  <a:srgbClr val="FF0000"/>
                </a:solidFill>
              </a:rPr>
              <a:t> </a:t>
            </a: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6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b="1" dirty="0" smtClean="0">
                <a:solidFill>
                  <a:schemeClr val="tx2"/>
                </a:solidFill>
              </a:rPr>
              <a:t>Формирование культуры здоровья и новый закон об образовании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7084" y="1676776"/>
            <a:ext cx="7432609" cy="421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b="1" dirty="0">
                <a:solidFill>
                  <a:srgbClr val="0070C0"/>
                </a:solidFill>
              </a:rPr>
              <a:t>Статья 41. Охрана здоровья обучающихся</a:t>
            </a:r>
            <a:endParaRPr lang="en-US" altLang="ru-RU" b="1" dirty="0">
              <a:solidFill>
                <a:srgbClr val="0070C0"/>
              </a:solidFill>
            </a:endParaRPr>
          </a:p>
          <a:p>
            <a:r>
              <a:rPr lang="ru-RU" altLang="ru-RU" dirty="0">
                <a:solidFill>
                  <a:srgbClr val="0070C0"/>
                </a:solidFill>
              </a:rPr>
              <a:t>1. Организации, осуществляющие образовательную деятельность… создают условия для охраны здоровья обучающихся, в том числе обеспечивающие: </a:t>
            </a:r>
          </a:p>
          <a:p>
            <a:r>
              <a:rPr lang="ru-RU" altLang="ru-RU" dirty="0">
                <a:solidFill>
                  <a:srgbClr val="0070C0"/>
                </a:solidFill>
              </a:rPr>
              <a:t>1) текущий контроль за состоянием здоровья обучающихся; </a:t>
            </a:r>
          </a:p>
          <a:p>
            <a:r>
              <a:rPr lang="ru-RU" altLang="ru-RU" dirty="0">
                <a:solidFill>
                  <a:srgbClr val="0070C0"/>
                </a:solidFill>
              </a:rPr>
              <a:t>2) .. </a:t>
            </a:r>
            <a:r>
              <a:rPr lang="ru-RU" altLang="ru-RU" dirty="0">
                <a:solidFill>
                  <a:srgbClr val="FF0000"/>
                </a:solidFill>
              </a:rPr>
              <a:t>обучение и воспитание в области охраны здоровья; </a:t>
            </a:r>
            <a:endParaRPr lang="en-US" altLang="ru-RU" dirty="0">
              <a:solidFill>
                <a:srgbClr val="FF0000"/>
              </a:solidFill>
            </a:endParaRPr>
          </a:p>
          <a:p>
            <a:r>
              <a:rPr lang="ru-RU" altLang="ru-RU" dirty="0">
                <a:solidFill>
                  <a:srgbClr val="0070C0"/>
                </a:solidFill>
              </a:rPr>
              <a:t>2. Охрана здоровья обучающихся включает: </a:t>
            </a:r>
          </a:p>
          <a:p>
            <a:r>
              <a:rPr lang="ru-RU" altLang="ru-RU" dirty="0">
                <a:solidFill>
                  <a:srgbClr val="0070C0"/>
                </a:solidFill>
              </a:rPr>
              <a:t>4) пропаганду и </a:t>
            </a:r>
            <a:r>
              <a:rPr lang="ru-RU" altLang="ru-RU" dirty="0">
                <a:solidFill>
                  <a:srgbClr val="FF0000"/>
                </a:solidFill>
              </a:rPr>
              <a:t>обучение навыкам здорового образа жизни</a:t>
            </a:r>
            <a:r>
              <a:rPr lang="ru-RU" altLang="ru-RU" dirty="0">
                <a:solidFill>
                  <a:srgbClr val="0070C0"/>
                </a:solidFill>
              </a:rPr>
              <a:t>; </a:t>
            </a:r>
          </a:p>
          <a:p>
            <a:r>
              <a:rPr lang="ru-RU" altLang="ru-RU" dirty="0">
                <a:solidFill>
                  <a:srgbClr val="0070C0"/>
                </a:solidFill>
              </a:rPr>
              <a:t>5) организацию оздоровления обучающихся.. </a:t>
            </a:r>
          </a:p>
          <a:p>
            <a:r>
              <a:rPr lang="ru-RU" altLang="ru-RU" dirty="0">
                <a:solidFill>
                  <a:srgbClr val="0070C0"/>
                </a:solidFill>
              </a:rPr>
              <a:t>6) профилактику и пресечение курения, употребления алкогольных, слабоалкогольных напитков.. и других одурманивающих веществ</a:t>
            </a:r>
            <a:r>
              <a:rPr lang="en-US" altLang="ru-RU" dirty="0">
                <a:solidFill>
                  <a:srgbClr val="0070C0"/>
                </a:solidFill>
              </a:rPr>
              <a:t>..</a:t>
            </a:r>
            <a:r>
              <a:rPr lang="ru-RU" altLang="ru-RU" dirty="0">
                <a:solidFill>
                  <a:srgbClr val="0070C0"/>
                </a:solidFill>
              </a:rPr>
              <a:t>. </a:t>
            </a:r>
            <a:endParaRPr lang="en-US" altLang="ru-RU" dirty="0">
              <a:solidFill>
                <a:srgbClr val="0070C0"/>
              </a:solidFill>
            </a:endParaRPr>
          </a:p>
          <a:p>
            <a:r>
              <a:rPr lang="ru-RU" altLang="ru-RU" b="1" dirty="0">
                <a:solidFill>
                  <a:srgbClr val="0070C0"/>
                </a:solidFill>
              </a:rPr>
              <a:t>Статья 43. Основные обязанности и ответственность обучающихся </a:t>
            </a:r>
          </a:p>
          <a:p>
            <a:r>
              <a:rPr lang="ru-RU" altLang="ru-RU" dirty="0">
                <a:solidFill>
                  <a:srgbClr val="0070C0"/>
                </a:solidFill>
              </a:rPr>
              <a:t>1. Обучающиеся </a:t>
            </a:r>
            <a:r>
              <a:rPr lang="ru-RU" altLang="ru-RU" dirty="0">
                <a:solidFill>
                  <a:srgbClr val="FF0000"/>
                </a:solidFill>
              </a:rPr>
              <a:t>обязаны</a:t>
            </a:r>
            <a:r>
              <a:rPr lang="ru-RU" altLang="ru-RU" dirty="0">
                <a:solidFill>
                  <a:srgbClr val="0070C0"/>
                </a:solidFill>
              </a:rPr>
              <a:t>: …3) </a:t>
            </a:r>
            <a:r>
              <a:rPr lang="ru-RU" altLang="ru-RU" dirty="0">
                <a:solidFill>
                  <a:srgbClr val="FF0000"/>
                </a:solidFill>
              </a:rPr>
              <a:t>заботиться о своем здоровье, стремиться к нравственному, духовному и физическому развитию и самосовершенствованию; </a:t>
            </a:r>
          </a:p>
        </p:txBody>
      </p:sp>
    </p:spTree>
    <p:extLst>
      <p:ext uri="{BB962C8B-B14F-4D97-AF65-F5344CB8AC3E}">
        <p14:creationId xmlns:p14="http://schemas.microsoft.com/office/powerpoint/2010/main" val="378162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916832"/>
            <a:ext cx="8600522" cy="3528392"/>
          </a:xfrm>
        </p:spPr>
        <p:txBody>
          <a:bodyPr>
            <a:noAutofit/>
          </a:bodyPr>
          <a:lstStyle/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pPr algn="just"/>
            <a:r>
              <a:rPr lang="ru-RU" sz="1400" dirty="0" smtClean="0">
                <a:solidFill>
                  <a:schemeClr val="tx2"/>
                </a:solidFill>
              </a:rPr>
              <a:t>При </a:t>
            </a:r>
            <a:r>
              <a:rPr lang="ru-RU" sz="1400" dirty="0">
                <a:solidFill>
                  <a:schemeClr val="tx2"/>
                </a:solidFill>
              </a:rPr>
              <a:t>итоговой оценке качества освоения основной образовательной </a:t>
            </a:r>
            <a:r>
              <a:rPr lang="ru-RU" sz="1400" dirty="0" smtClean="0">
                <a:solidFill>
                  <a:schemeClr val="tx2"/>
                </a:solidFill>
              </a:rPr>
              <a:t>программы</a:t>
            </a:r>
            <a:r>
              <a:rPr lang="en-US" sz="1400" dirty="0" smtClean="0">
                <a:solidFill>
                  <a:schemeClr val="tx2"/>
                </a:solidFill>
              </a:rPr>
              <a:t>..</a:t>
            </a:r>
            <a:r>
              <a:rPr lang="ru-RU" sz="1400" dirty="0" smtClean="0">
                <a:solidFill>
                  <a:schemeClr val="tx2"/>
                </a:solidFill>
              </a:rPr>
              <a:t>должна </a:t>
            </a:r>
            <a:r>
              <a:rPr lang="ru-RU" sz="1400" dirty="0">
                <a:solidFill>
                  <a:schemeClr val="tx2"/>
                </a:solidFill>
              </a:rPr>
              <a:t>учитываться готовность к решению учебно-практических и учебно-познавательных задач на основе</a:t>
            </a:r>
            <a:r>
              <a:rPr lang="ru-RU" sz="1400" dirty="0" smtClean="0">
                <a:solidFill>
                  <a:schemeClr val="tx2"/>
                </a:solidFill>
              </a:rPr>
              <a:t>: …системы </a:t>
            </a:r>
            <a:r>
              <a:rPr lang="ru-RU" sz="1400" dirty="0">
                <a:solidFill>
                  <a:schemeClr val="tx2"/>
                </a:solidFill>
              </a:rPr>
              <a:t>знаний об основах здорового и безопасного образа жизни</a:t>
            </a:r>
          </a:p>
          <a:p>
            <a:r>
              <a:rPr lang="ru-RU" sz="1800" b="1" dirty="0" smtClean="0">
                <a:solidFill>
                  <a:srgbClr val="FF0000"/>
                </a:solidFill>
              </a:rPr>
              <a:t>Программа </a:t>
            </a:r>
            <a:r>
              <a:rPr lang="ru-RU" sz="1800" b="1" dirty="0">
                <a:solidFill>
                  <a:srgbClr val="FF0000"/>
                </a:solidFill>
              </a:rPr>
              <a:t>формирования экологической культуры, </a:t>
            </a:r>
            <a:r>
              <a:rPr lang="ru-RU" sz="1800" b="1" u="sng" dirty="0">
                <a:solidFill>
                  <a:srgbClr val="FF0000"/>
                </a:solidFill>
              </a:rPr>
              <a:t>здорового и безопасного образа жизни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endParaRPr lang="ru-RU" sz="18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400" dirty="0" smtClean="0">
                <a:solidFill>
                  <a:schemeClr val="tx2"/>
                </a:solidFill>
              </a:rPr>
              <a:t>1</a:t>
            </a:r>
            <a:r>
              <a:rPr lang="ru-RU" sz="1400" dirty="0">
                <a:solidFill>
                  <a:schemeClr val="tx2"/>
                </a:solidFill>
              </a:rPr>
              <a:t>) </a:t>
            </a:r>
            <a:r>
              <a:rPr lang="ru-RU" sz="1400" u="sng" dirty="0">
                <a:solidFill>
                  <a:schemeClr val="tx2"/>
                </a:solidFill>
              </a:rPr>
              <a:t>цель, задачи и результаты деятельности</a:t>
            </a:r>
            <a:r>
              <a:rPr lang="ru-RU" sz="1400" dirty="0">
                <a:solidFill>
                  <a:schemeClr val="tx2"/>
                </a:solidFill>
              </a:rPr>
              <a:t>, обеспечивающей …. сохранение и укрепление физического, психологического и социального здоровья обучающихся …</a:t>
            </a:r>
          </a:p>
          <a:p>
            <a:pPr algn="l"/>
            <a:r>
              <a:rPr lang="ru-RU" sz="1400" dirty="0">
                <a:solidFill>
                  <a:schemeClr val="tx2"/>
                </a:solidFill>
              </a:rPr>
              <a:t>2) </a:t>
            </a:r>
            <a:r>
              <a:rPr lang="ru-RU" sz="1400" u="sng" dirty="0">
                <a:solidFill>
                  <a:schemeClr val="tx2"/>
                </a:solidFill>
              </a:rPr>
              <a:t>направления деятельности </a:t>
            </a:r>
            <a:r>
              <a:rPr lang="ru-RU" sz="1400" dirty="0">
                <a:solidFill>
                  <a:schemeClr val="tx2"/>
                </a:solidFill>
              </a:rPr>
              <a:t>по </a:t>
            </a:r>
            <a:r>
              <a:rPr lang="ru-RU" sz="1400" dirty="0" err="1">
                <a:solidFill>
                  <a:schemeClr val="tx2"/>
                </a:solidFill>
              </a:rPr>
              <a:t>здоровьесбережению</a:t>
            </a:r>
            <a:r>
              <a:rPr lang="ru-RU" sz="1400" dirty="0">
                <a:solidFill>
                  <a:schemeClr val="tx2"/>
                </a:solidFill>
              </a:rPr>
              <a:t>….; </a:t>
            </a:r>
          </a:p>
          <a:p>
            <a:pPr algn="l"/>
            <a:r>
              <a:rPr lang="ru-RU" sz="1400" dirty="0">
                <a:solidFill>
                  <a:schemeClr val="tx2"/>
                </a:solidFill>
              </a:rPr>
              <a:t>3) </a:t>
            </a:r>
            <a:r>
              <a:rPr lang="ru-RU" sz="1400" u="sng" dirty="0">
                <a:solidFill>
                  <a:schemeClr val="tx2"/>
                </a:solidFill>
              </a:rPr>
              <a:t>модели организации работы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endParaRPr lang="ru-RU" sz="1400" dirty="0">
              <a:solidFill>
                <a:schemeClr val="tx2"/>
              </a:solidFill>
            </a:endParaRPr>
          </a:p>
          <a:p>
            <a:pPr algn="l"/>
            <a:r>
              <a:rPr lang="ru-RU" sz="1400" dirty="0">
                <a:solidFill>
                  <a:schemeClr val="tx2"/>
                </a:solidFill>
              </a:rPr>
              <a:t>4) </a:t>
            </a:r>
            <a:r>
              <a:rPr lang="ru-RU" sz="1400" u="sng" dirty="0">
                <a:solidFill>
                  <a:schemeClr val="tx2"/>
                </a:solidFill>
              </a:rPr>
              <a:t>критерии, показатели эффективности деятельности </a:t>
            </a:r>
            <a:r>
              <a:rPr lang="ru-RU" sz="1400" dirty="0">
                <a:solidFill>
                  <a:schemeClr val="tx2"/>
                </a:solidFill>
              </a:rPr>
              <a:t>образовательного учреждения в части формирования здорового и безопасного образа жизни ….; </a:t>
            </a:r>
            <a:r>
              <a:rPr lang="ru-RU" sz="1600" b="1" dirty="0" smtClean="0">
                <a:solidFill>
                  <a:schemeClr val="tx2"/>
                </a:solidFill>
              </a:rPr>
              <a:t>        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b="1" dirty="0" smtClean="0">
                <a:solidFill>
                  <a:schemeClr val="tx2"/>
                </a:solidFill>
              </a:rPr>
              <a:t>Федеральные государственные образовательные стандарты начального образования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6165304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 smtClean="0">
                <a:solidFill>
                  <a:srgbClr val="0070C0"/>
                </a:solidFill>
              </a:rPr>
              <a:t>5)</a:t>
            </a:r>
            <a:r>
              <a:rPr lang="ru-RU" sz="1400" u="sng" dirty="0" smtClean="0">
                <a:solidFill>
                  <a:schemeClr val="tx2"/>
                </a:solidFill>
              </a:rPr>
              <a:t>методику </a:t>
            </a:r>
            <a:r>
              <a:rPr lang="ru-RU" sz="1400" u="sng" dirty="0">
                <a:solidFill>
                  <a:schemeClr val="tx2"/>
                </a:solidFill>
              </a:rPr>
              <a:t>и инструментарий мониторинга </a:t>
            </a:r>
            <a:r>
              <a:rPr lang="ru-RU" sz="1400" dirty="0">
                <a:solidFill>
                  <a:schemeClr val="tx2"/>
                </a:solidFill>
              </a:rPr>
              <a:t>достижения планируемых результатов по формированию </a:t>
            </a:r>
            <a:r>
              <a:rPr lang="en-US" sz="1400" dirty="0" smtClean="0">
                <a:solidFill>
                  <a:schemeClr val="tx2"/>
                </a:solidFill>
              </a:rPr>
              <a:t>…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>
                <a:solidFill>
                  <a:schemeClr val="tx2"/>
                </a:solidFill>
              </a:rPr>
              <a:t>культуры здорового и безопасного образа жизни обучающихся.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305342"/>
            <a:ext cx="8496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Стандарт</a:t>
            </a:r>
            <a:r>
              <a:rPr lang="ru-RU" dirty="0">
                <a:solidFill>
                  <a:schemeClr val="tx2"/>
                </a:solidFill>
              </a:rPr>
              <a:t> ориентирован на становление личностных характеристик выпускника ("портрет выпускника начальной школы</a:t>
            </a:r>
            <a:r>
              <a:rPr lang="ru-RU" dirty="0" smtClean="0">
                <a:solidFill>
                  <a:schemeClr val="tx2"/>
                </a:solidFill>
              </a:rPr>
              <a:t>"):</a:t>
            </a:r>
            <a:r>
              <a:rPr lang="en-US" dirty="0" smtClean="0">
                <a:solidFill>
                  <a:schemeClr val="tx2"/>
                </a:solidFill>
              </a:rPr>
              <a:t>…</a:t>
            </a:r>
            <a:r>
              <a:rPr lang="ru-RU" u="sng" dirty="0" smtClean="0">
                <a:solidFill>
                  <a:schemeClr val="tx2"/>
                </a:solidFill>
              </a:rPr>
              <a:t>выполняющий </a:t>
            </a:r>
            <a:r>
              <a:rPr lang="ru-RU" u="sng" dirty="0">
                <a:solidFill>
                  <a:schemeClr val="tx2"/>
                </a:solidFill>
              </a:rPr>
              <a:t>правила здорового и безопасного</a:t>
            </a:r>
            <a:r>
              <a:rPr lang="ru-RU" dirty="0">
                <a:solidFill>
                  <a:schemeClr val="tx2"/>
                </a:solidFill>
              </a:rPr>
              <a:t> для себя и окружающих образа жизни.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Личностные </a:t>
            </a:r>
            <a:r>
              <a:rPr lang="ru-RU" b="1" dirty="0">
                <a:solidFill>
                  <a:srgbClr val="FF0000"/>
                </a:solidFill>
              </a:rPr>
              <a:t>результаты </a:t>
            </a:r>
            <a:r>
              <a:rPr lang="ru-RU" dirty="0">
                <a:solidFill>
                  <a:schemeClr val="tx2"/>
                </a:solidFill>
              </a:rPr>
              <a:t>освоения основной образовательной программы начального общего образования должны </a:t>
            </a:r>
            <a:r>
              <a:rPr lang="ru-RU" dirty="0" smtClean="0">
                <a:solidFill>
                  <a:schemeClr val="tx2"/>
                </a:solidFill>
              </a:rPr>
              <a:t>отражать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формирование </a:t>
            </a:r>
            <a:r>
              <a:rPr lang="ru-RU" u="sng" dirty="0">
                <a:solidFill>
                  <a:schemeClr val="tx2"/>
                </a:solidFill>
              </a:rPr>
              <a:t>установки на безопасный, здоровый образ </a:t>
            </a:r>
            <a:r>
              <a:rPr lang="ru-RU" u="sng" dirty="0" smtClean="0">
                <a:solidFill>
                  <a:schemeClr val="tx2"/>
                </a:solidFill>
              </a:rPr>
              <a:t>жизни</a:t>
            </a:r>
            <a:endParaRPr lang="ru-RU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36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8312490" cy="3528392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>
                <a:solidFill>
                  <a:srgbClr val="FF0000"/>
                </a:solidFill>
              </a:rPr>
              <a:t>Стандарт</a:t>
            </a:r>
            <a:r>
              <a:rPr lang="ru-RU" sz="1800" dirty="0">
                <a:solidFill>
                  <a:schemeClr val="tx2"/>
                </a:solidFill>
              </a:rPr>
              <a:t> ориентирован на становление личностных характеристик выпускника («портрет выпускника основной школы</a:t>
            </a:r>
            <a:r>
              <a:rPr lang="ru-RU" sz="1800" dirty="0" smtClean="0">
                <a:solidFill>
                  <a:schemeClr val="tx2"/>
                </a:solidFill>
              </a:rPr>
              <a:t>»):…осознанно </a:t>
            </a:r>
            <a:r>
              <a:rPr lang="ru-RU" sz="1800" dirty="0">
                <a:solidFill>
                  <a:schemeClr val="tx2"/>
                </a:solidFill>
              </a:rPr>
              <a:t>выполняющий правила здорового и экологически целесообразного образа </a:t>
            </a:r>
            <a:r>
              <a:rPr lang="ru-RU" sz="1800" dirty="0" smtClean="0">
                <a:solidFill>
                  <a:schemeClr val="tx2"/>
                </a:solidFill>
              </a:rPr>
              <a:t>жизни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effectLst/>
              </a:rPr>
              <a:t>Личностные результаты </a:t>
            </a:r>
            <a:r>
              <a:rPr lang="ru-RU" sz="2000" dirty="0" smtClean="0">
                <a:solidFill>
                  <a:schemeClr val="tx2"/>
                </a:solidFill>
                <a:effectLst/>
              </a:rPr>
              <a:t>освоения основной образовательной программы </a:t>
            </a:r>
            <a:r>
              <a:rPr lang="ru-RU" sz="2000" b="1" dirty="0" smtClean="0">
                <a:solidFill>
                  <a:schemeClr val="tx2"/>
                </a:solidFill>
                <a:effectLst/>
              </a:rPr>
              <a:t>… </a:t>
            </a:r>
            <a:r>
              <a:rPr lang="ru-RU" sz="2000" dirty="0" smtClean="0">
                <a:solidFill>
                  <a:schemeClr val="tx2"/>
                </a:solidFill>
                <a:effectLst/>
              </a:rPr>
              <a:t>должны отражать……формирование ценности здорового и безопасного образа жизни;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Программа воспитания и социализации </a:t>
            </a:r>
          </a:p>
          <a:p>
            <a:r>
              <a:rPr lang="ru-RU" sz="1800" b="1" dirty="0" smtClean="0">
                <a:solidFill>
                  <a:schemeClr val="tx2"/>
                </a:solidFill>
              </a:rPr>
              <a:t>должна обеспечить</a:t>
            </a:r>
            <a:endParaRPr lang="ru-RU" sz="1800" dirty="0" smtClean="0">
              <a:solidFill>
                <a:schemeClr val="tx2"/>
              </a:solidFill>
            </a:endParaRPr>
          </a:p>
          <a:p>
            <a:pPr algn="just"/>
            <a:r>
              <a:rPr lang="ru-RU" sz="1800" dirty="0" smtClean="0">
                <a:solidFill>
                  <a:schemeClr val="tx2"/>
                </a:solidFill>
              </a:rPr>
              <a:t>…</a:t>
            </a:r>
            <a:r>
              <a:rPr lang="ru-RU" sz="1600" dirty="0" smtClean="0">
                <a:solidFill>
                  <a:schemeClr val="tx2"/>
                </a:solidFill>
              </a:rPr>
              <a:t>формирование </a:t>
            </a:r>
            <a:r>
              <a:rPr lang="ru-RU" sz="1600" dirty="0">
                <a:solidFill>
                  <a:schemeClr val="tx2"/>
                </a:solidFill>
              </a:rPr>
              <a:t>и развитие знаний, установок, личностных ориентиров и норм здорового и безопасного образа </a:t>
            </a:r>
            <a:r>
              <a:rPr lang="ru-RU" sz="1600" dirty="0" smtClean="0">
                <a:solidFill>
                  <a:schemeClr val="tx2"/>
                </a:solidFill>
              </a:rPr>
              <a:t>жизни</a:t>
            </a:r>
            <a:r>
              <a:rPr lang="en-US" sz="1600" dirty="0" smtClean="0">
                <a:solidFill>
                  <a:schemeClr val="tx2"/>
                </a:solidFill>
              </a:rPr>
              <a:t>, </a:t>
            </a:r>
            <a:r>
              <a:rPr lang="ru-RU" sz="1600" dirty="0" smtClean="0">
                <a:solidFill>
                  <a:schemeClr val="tx2"/>
                </a:solidFill>
              </a:rPr>
              <a:t>осознание …ценности …здорового и безопасного образа жизни, осознанное отношение к выбору индивидуального рациона здорового питания</a:t>
            </a:r>
          </a:p>
          <a:p>
            <a:r>
              <a:rPr lang="ru-RU" sz="1600" b="1" dirty="0">
                <a:solidFill>
                  <a:schemeClr val="tx2"/>
                </a:solidFill>
              </a:rPr>
              <a:t>Программа должна </a:t>
            </a:r>
            <a:r>
              <a:rPr lang="ru-RU" sz="1600" b="1" dirty="0" smtClean="0">
                <a:solidFill>
                  <a:schemeClr val="tx2"/>
                </a:solidFill>
              </a:rPr>
              <a:t>содержать </a:t>
            </a:r>
          </a:p>
          <a:p>
            <a:pPr algn="l"/>
            <a:r>
              <a:rPr lang="ru-RU" sz="1600" dirty="0" smtClean="0">
                <a:solidFill>
                  <a:schemeClr val="tx2"/>
                </a:solidFill>
              </a:rPr>
              <a:t>-модели </a:t>
            </a:r>
            <a:r>
              <a:rPr lang="ru-RU" sz="1600" dirty="0">
                <a:solidFill>
                  <a:schemeClr val="tx2"/>
                </a:solidFill>
              </a:rPr>
              <a:t>организации работы по формированию… здорового и безопасного образа жизни..;</a:t>
            </a:r>
            <a:br>
              <a:rPr lang="ru-RU" sz="1600" dirty="0">
                <a:solidFill>
                  <a:schemeClr val="tx2"/>
                </a:solidFill>
              </a:rPr>
            </a:br>
            <a:r>
              <a:rPr lang="ru-RU" sz="1600" dirty="0" smtClean="0">
                <a:solidFill>
                  <a:schemeClr val="tx2"/>
                </a:solidFill>
              </a:rPr>
              <a:t>-описание </a:t>
            </a:r>
            <a:r>
              <a:rPr lang="ru-RU" sz="1600" dirty="0">
                <a:solidFill>
                  <a:schemeClr val="tx2"/>
                </a:solidFill>
              </a:rPr>
              <a:t>деятельности образовательного учреждения в области непрерывного … </a:t>
            </a:r>
            <a:r>
              <a:rPr lang="ru-RU" sz="1600" dirty="0" err="1">
                <a:solidFill>
                  <a:schemeClr val="tx2"/>
                </a:solidFill>
              </a:rPr>
              <a:t>здоровьесберегающего</a:t>
            </a:r>
            <a:r>
              <a:rPr lang="ru-RU" sz="1600" dirty="0">
                <a:solidFill>
                  <a:schemeClr val="tx2"/>
                </a:solidFill>
              </a:rPr>
              <a:t> образования обучающихся;</a:t>
            </a:r>
          </a:p>
          <a:p>
            <a:pPr algn="l"/>
            <a:r>
              <a:rPr lang="ru-RU" sz="1600" dirty="0" smtClean="0">
                <a:solidFill>
                  <a:schemeClr val="tx2"/>
                </a:solidFill>
              </a:rPr>
              <a:t>-планируемые </a:t>
            </a:r>
            <a:r>
              <a:rPr lang="ru-RU" sz="1600" dirty="0">
                <a:solidFill>
                  <a:schemeClr val="tx2"/>
                </a:solidFill>
              </a:rPr>
              <a:t>результаты </a:t>
            </a:r>
            <a:r>
              <a:rPr lang="ru-RU" sz="1600" dirty="0" smtClean="0">
                <a:solidFill>
                  <a:schemeClr val="tx2"/>
                </a:solidFill>
              </a:rPr>
              <a:t>…</a:t>
            </a:r>
            <a:endParaRPr lang="ru-RU" sz="1600" dirty="0">
              <a:solidFill>
                <a:schemeClr val="tx2"/>
              </a:solidFill>
            </a:endParaRPr>
          </a:p>
          <a:p>
            <a:pPr algn="l"/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b="1" dirty="0" smtClean="0">
                <a:solidFill>
                  <a:schemeClr val="tx2"/>
                </a:solidFill>
              </a:rPr>
              <a:t>Федеральные государственные образовательные стандарты общего образования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1404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051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916832"/>
            <a:ext cx="8312490" cy="3528392"/>
          </a:xfrm>
        </p:spPr>
        <p:txBody>
          <a:bodyPr>
            <a:noAutofit/>
          </a:bodyPr>
          <a:lstStyle/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b="1" dirty="0" smtClean="0">
                <a:solidFill>
                  <a:schemeClr val="tx2"/>
                </a:solidFill>
              </a:rPr>
              <a:t>Федеральные государственные образовательные стандарты дошкольного  образования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2147456"/>
            <a:ext cx="74888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Стандарт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направлен на достижение следующих целей….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…формирования </a:t>
            </a:r>
            <a:r>
              <a:rPr lang="ru-RU" dirty="0">
                <a:solidFill>
                  <a:schemeClr val="tx2"/>
                </a:solidFill>
              </a:rPr>
              <a:t>общей культуры личности детей, в том числе </a:t>
            </a:r>
            <a:r>
              <a:rPr lang="ru-RU" u="sng" dirty="0">
                <a:solidFill>
                  <a:schemeClr val="tx2"/>
                </a:solidFill>
              </a:rPr>
              <a:t>ценностей здорового образа жизни</a:t>
            </a:r>
            <a:r>
              <a:rPr lang="ru-RU" dirty="0">
                <a:solidFill>
                  <a:schemeClr val="tx2"/>
                </a:solidFill>
              </a:rPr>
              <a:t>…;</a:t>
            </a:r>
          </a:p>
          <a:p>
            <a:endParaRPr lang="ru-RU" dirty="0" smtClean="0">
              <a:solidFill>
                <a:schemeClr val="tx2"/>
              </a:solidFill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Образовательная программа дошкольного образования</a:t>
            </a:r>
            <a:r>
              <a:rPr lang="en-US" sz="2400" dirty="0" smtClean="0">
                <a:solidFill>
                  <a:schemeClr val="tx2"/>
                </a:solidFill>
              </a:rPr>
              <a:t>:</a:t>
            </a:r>
            <a:endParaRPr lang="ru-RU" sz="2400" dirty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Физическое </a:t>
            </a:r>
            <a:r>
              <a:rPr lang="ru-RU" dirty="0">
                <a:solidFill>
                  <a:schemeClr val="tx2"/>
                </a:solidFill>
              </a:rPr>
              <a:t>развитие включает ….становление </a:t>
            </a:r>
            <a:r>
              <a:rPr lang="ru-RU" u="sng" dirty="0">
                <a:solidFill>
                  <a:schemeClr val="tx2"/>
                </a:solidFill>
              </a:rPr>
              <a:t>ценностей здорового образа жизни</a:t>
            </a:r>
            <a:r>
              <a:rPr lang="ru-RU" dirty="0">
                <a:solidFill>
                  <a:schemeClr val="tx2"/>
                </a:solidFill>
              </a:rPr>
              <a:t>, овладение его элементарными нормами и правилами (в питании, двигательном режиме, закаливании, при формировании полезных привычек и др.).</a:t>
            </a:r>
          </a:p>
        </p:txBody>
      </p:sp>
    </p:spTree>
    <p:extLst>
      <p:ext uri="{BB962C8B-B14F-4D97-AF65-F5344CB8AC3E}">
        <p14:creationId xmlns:p14="http://schemas.microsoft.com/office/powerpoint/2010/main" val="324391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24732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Почему наши дети питаются неправильно? </a:t>
            </a:r>
            <a:endParaRPr 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106" y="1844824"/>
            <a:ext cx="820891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rgbClr val="1F497D"/>
                </a:solidFill>
                <a:latin typeface="Arial" panose="020B0604020202020204" pitchFamily="34" charset="0"/>
              </a:rPr>
              <a:t>В 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рационе питания большинства школьников не хватает овощей, фруктов, кисломолочных продуктов, рыбных блюд*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rgbClr val="1F497D"/>
                </a:solidFill>
                <a:latin typeface="Arial" panose="020B0604020202020204" pitchFamily="34" charset="0"/>
              </a:rPr>
              <a:t>Нарушения режима питания – более чем у 23% школьников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rgbClr val="1F497D"/>
                </a:solidFill>
                <a:latin typeface="Arial" panose="020B0604020202020204" pitchFamily="34" charset="0"/>
              </a:rPr>
              <a:t>Рост заболевание 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ЖКТ</a:t>
            </a:r>
            <a:r>
              <a:rPr lang="ru-RU" altLang="ru-RU" dirty="0" smtClean="0">
                <a:solidFill>
                  <a:srgbClr val="1F497D"/>
                </a:solidFill>
                <a:latin typeface="Arial" panose="020B0604020202020204" pitchFamily="34" charset="0"/>
              </a:rPr>
              <a:t>*, распространенности  ожирения</a:t>
            </a:r>
          </a:p>
          <a:p>
            <a:pPr>
              <a:lnSpc>
                <a:spcPct val="150000"/>
              </a:lnSpc>
            </a:pPr>
            <a:endParaRPr lang="ru-RU" altLang="ru-RU" sz="2800" b="1" dirty="0">
              <a:solidFill>
                <a:srgbClr val="1F497D"/>
              </a:solidFill>
              <a:latin typeface="Arial" panose="020B0604020202020204" pitchFamily="34" charset="0"/>
            </a:endParaRPr>
          </a:p>
          <a:p>
            <a:r>
              <a:rPr lang="ru-RU" altLang="ru-RU" sz="2800" b="1" dirty="0" smtClean="0">
                <a:solidFill>
                  <a:srgbClr val="1F497D"/>
                </a:solidFill>
                <a:latin typeface="Arial" panose="020B0604020202020204" pitchFamily="34" charset="0"/>
              </a:rPr>
              <a:t>! </a:t>
            </a:r>
            <a:r>
              <a:rPr lang="en-US" altLang="ru-RU" dirty="0">
                <a:solidFill>
                  <a:srgbClr val="FF0000"/>
                </a:solidFill>
                <a:latin typeface="Arial" panose="020B0604020202020204" pitchFamily="34" charset="0"/>
              </a:rPr>
              <a:t>23%</a:t>
            </a:r>
            <a:r>
              <a:rPr lang="en-US" altLang="ru-RU" dirty="0">
                <a:solidFill>
                  <a:srgbClr val="1F497D"/>
                </a:solidFill>
                <a:latin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младших школьников не любят овощи**</a:t>
            </a:r>
          </a:p>
          <a:p>
            <a:pPr marL="180975" indent="-180975"/>
            <a:r>
              <a:rPr lang="ru-RU" altLang="ru-RU" b="1" dirty="0">
                <a:solidFill>
                  <a:srgbClr val="1F497D"/>
                </a:solidFill>
                <a:latin typeface="Arial" panose="020B0604020202020204" pitchFamily="34" charset="0"/>
              </a:rPr>
              <a:t>! 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</a:rPr>
              <a:t>17% </a:t>
            </a:r>
            <a:r>
              <a:rPr lang="ru-RU" altLang="ru-RU" dirty="0" smtClean="0">
                <a:solidFill>
                  <a:srgbClr val="1F497D"/>
                </a:solidFill>
                <a:latin typeface="Arial" panose="020B0604020202020204" pitchFamily="34" charset="0"/>
              </a:rPr>
              <a:t>не 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любят молочные продукты**</a:t>
            </a:r>
          </a:p>
          <a:p>
            <a:pPr marL="180975" indent="-180975"/>
            <a:r>
              <a:rPr lang="ru-RU" altLang="ru-RU" b="1" dirty="0">
                <a:solidFill>
                  <a:srgbClr val="1F497D"/>
                </a:solidFill>
                <a:latin typeface="Arial" panose="020B0604020202020204" pitchFamily="34" charset="0"/>
              </a:rPr>
              <a:t>!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</a:rPr>
              <a:t>32%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 не любят рыбу**</a:t>
            </a:r>
          </a:p>
          <a:p>
            <a:pPr marL="180975" indent="-180975"/>
            <a:r>
              <a:rPr lang="ru-RU" altLang="ru-RU" b="1" dirty="0">
                <a:solidFill>
                  <a:srgbClr val="1F497D"/>
                </a:solidFill>
                <a:latin typeface="Arial" panose="020B0604020202020204" pitchFamily="34" charset="0"/>
              </a:rPr>
              <a:t>!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</a:rPr>
              <a:t>35%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 не знают – сколько раз в день нужно есть**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33256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58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4390</TotalTime>
  <Words>1514</Words>
  <Application>Microsoft Office PowerPoint</Application>
  <PresentationFormat>Экран (4:3)</PresentationFormat>
  <Paragraphs>471</Paragraphs>
  <Slides>47</Slides>
  <Notes>47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7" baseType="lpstr">
      <vt:lpstr>Arial</vt:lpstr>
      <vt:lpstr>Calibri</vt:lpstr>
      <vt:lpstr>Georgia</vt:lpstr>
      <vt:lpstr>Shonar Bangla</vt:lpstr>
      <vt:lpstr>Tahoma</vt:lpstr>
      <vt:lpstr>Times New Roman</vt:lpstr>
      <vt:lpstr>Verdana</vt:lpstr>
      <vt:lpstr>Wingdings</vt:lpstr>
      <vt:lpstr>Тема Office</vt:lpstr>
      <vt:lpstr>Clip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</vt:vector>
  </TitlesOfParts>
  <Company>Nestlé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Makeeva,Alexandra,MOSCOW,Marketing Communication</dc:creator>
  <cp:lastModifiedBy>Кильченко Егор</cp:lastModifiedBy>
  <cp:revision>76</cp:revision>
  <cp:lastPrinted>2015-02-05T08:07:15Z</cp:lastPrinted>
  <dcterms:created xsi:type="dcterms:W3CDTF">2015-02-04T06:35:39Z</dcterms:created>
  <dcterms:modified xsi:type="dcterms:W3CDTF">2020-09-09T21:31:22Z</dcterms:modified>
</cp:coreProperties>
</file>