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8" r:id="rId11"/>
    <p:sldId id="265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76" d="100"/>
          <a:sy n="76" d="100"/>
        </p:scale>
        <p:origin x="-1968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Нажмите кнопку, чтобы изменить стили основного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12608C-4CEC-4B8E-A0E1-50B4D63BDC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1412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9D4F12-CC4F-4A1E-A81F-E02474450E1F}" type="slidenum">
              <a:rPr lang="ru-RU" altLang="ru-RU"/>
              <a:pPr eaLnBrk="1" hangingPunct="1"/>
              <a:t>1</a:t>
            </a:fld>
            <a:endParaRPr lang="ru-RU" alt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Нажмите кнопку, чтобы изменить стиль основного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Нажмите кнопку, чтобы изменить стиль основного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629E6-4628-4254-9DC7-45E592E29B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146858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1FD66-6CE0-4A11-9333-3739094354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0806285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75338-7B45-4391-802E-FDCFF5DFB8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233073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D28754-1454-4AED-98B7-3D704B962F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360947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AD9BA-C4CE-4D1A-981A-B23A188042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201081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38F97-82CC-4553-BC63-3ADD8F5CA8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954919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196FD-E2DC-409C-8697-343262AF3B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627821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5B379-EBF2-4DC1-9870-2F5A9ED462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600521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E35D8-79E2-4505-B20D-E4EDACBAA1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729973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93DE2-DA35-4BD4-8F57-0256210981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210592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BB36F-52FF-4AD4-AA0E-5FD320BBF4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410223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CB46D73E-5D05-48EF-A9FB-1B2B17B13AD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357563"/>
            <a:ext cx="6119812" cy="3240087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ru-RU" altLang="ru-RU" sz="3600" b="1" i="1" smtClean="0">
                <a:solidFill>
                  <a:srgbClr val="663300"/>
                </a:solidFill>
              </a:rPr>
              <a:t>Что такое экзаменационный стресс?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altLang="ru-RU" sz="3600" b="1" i="1" dirty="0" smtClean="0">
                <a:solidFill>
                  <a:srgbClr val="663300"/>
                </a:solidFill>
              </a:rPr>
              <a:t>Памятки родителям</a:t>
            </a:r>
          </a:p>
          <a:p>
            <a:pPr marL="533400" indent="-533400" eaLnBrk="1" hangingPunct="1">
              <a:buFontTx/>
              <a:buAutoNum type="arabicPeriod"/>
            </a:pPr>
            <a:endParaRPr lang="nl-NL" altLang="ru-RU" sz="3200" b="1" dirty="0" smtClean="0">
              <a:solidFill>
                <a:srgbClr val="663300"/>
              </a:solidFill>
            </a:endParaRPr>
          </a:p>
        </p:txBody>
      </p:sp>
      <p:sp>
        <p:nvSpPr>
          <p:cNvPr id="3075" name="WordArt 4" descr="Коричневый мрамор"/>
          <p:cNvSpPr>
            <a:spLocks noChangeArrowheads="1" noChangeShapeType="1" noTextEdit="1"/>
          </p:cNvSpPr>
          <p:nvPr/>
        </p:nvSpPr>
        <p:spPr bwMode="auto">
          <a:xfrm>
            <a:off x="827088" y="549275"/>
            <a:ext cx="7848600" cy="2519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blipFill dpi="0" rotWithShape="1">
                  <a:blip r:embed="rId3">
                    <a:alphaModFix amt="77000"/>
                  </a:blip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Психологические советы</a:t>
            </a: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blipFill dpi="0" rotWithShape="1">
                  <a:blip r:embed="rId3">
                    <a:alphaModFix amt="77000"/>
                  </a:blip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 по подготовке</a:t>
            </a: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blipFill dpi="0" rotWithShape="1">
                  <a:blip r:embed="rId3">
                    <a:alphaModFix amt="77000"/>
                  </a:blip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 к </a:t>
            </a:r>
            <a:r>
              <a:rPr lang="ru-RU" sz="3600" kern="10" dirty="0" smtClean="0">
                <a:ln w="9525">
                  <a:round/>
                  <a:headEnd/>
                  <a:tailEnd/>
                </a:ln>
                <a:blipFill dpi="0" rotWithShape="1">
                  <a:blip r:embed="rId3">
                    <a:alphaModFix amt="77000"/>
                  </a:blip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ЕГЭ, ОГЭ</a:t>
            </a:r>
            <a:endParaRPr lang="ru-RU" sz="3600" kern="10" dirty="0">
              <a:ln w="9525">
                <a:round/>
                <a:headEnd/>
                <a:tailEnd/>
              </a:ln>
              <a:blipFill dpi="0" rotWithShape="1">
                <a:blip r:embed="rId3">
                  <a:alphaModFix amt="77000"/>
                </a:blip>
                <a:srcRect/>
                <a:tile tx="0" ty="0" sx="100000" sy="100000" flip="none" algn="tl"/>
              </a:blip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663300"/>
                </a:solidFill>
              </a:rPr>
              <a:t>Памятки родителям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5710237" cy="4525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200" b="1" smtClean="0">
                <a:solidFill>
                  <a:srgbClr val="663300"/>
                </a:solidFill>
              </a:rPr>
              <a:t>Помогите детям распределить темы подготовки по дням. Очень полезно делать краткие схематические выписки и таблицы, упорядочивая изучаемый материал по плану. Основные формулы и определения можно выписать на листочках и повесить над письменным столом.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b="1" smtClean="0">
                <a:solidFill>
                  <a:srgbClr val="663300"/>
                </a:solidFill>
              </a:rPr>
              <a:t>Ознакомьте ребёнка с методикой подготовки к экзаменам. Подготовьте различные варианты тестовых заданий по предмету и потренируйте ребёнка, ведь тестирование отличается от привычных ему письменных и устных экзаменов.</a:t>
            </a:r>
          </a:p>
          <a:p>
            <a:pPr eaLnBrk="1" hangingPunct="1">
              <a:lnSpc>
                <a:spcPct val="80000"/>
              </a:lnSpc>
            </a:pPr>
            <a:endParaRPr lang="ru-RU" altLang="ru-RU" sz="2200" b="1" smtClean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2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663300"/>
                </a:solidFill>
              </a:rPr>
              <a:t>Памятки родителям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5903912" cy="470693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Во время тренировки по тестовым заданиям приучайте ребёнка ориентироваться во времени и уметь его распределять.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Подбадривайте детей, хвалите их за то , что они делают хорошо.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Повышайте их уверенность в себе, так как чем больше ребенок боится неудачи, тем более вероятности допущения ошибок.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Контролируйте режим подготовки ребёнка к экзаменам, не допускайте перегрузок.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663300"/>
                </a:solidFill>
              </a:rPr>
              <a:t>Памятки родителям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5710237" cy="4525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200" b="1" smtClean="0">
                <a:solidFill>
                  <a:srgbClr val="663300"/>
                </a:solidFill>
              </a:rPr>
              <a:t>Обратите внимание на питание ребёнка. Такие продукты, как рыба, творог, орехи, курага и т. д. стимулируют работу головного мозга.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b="1" smtClean="0">
                <a:solidFill>
                  <a:srgbClr val="663300"/>
                </a:solidFill>
              </a:rPr>
              <a:t>Накануне экзамена обеспечьте ребёнку полноценный отдых, он должен отдохнуть и как следует выспаться.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b="1" smtClean="0">
                <a:solidFill>
                  <a:srgbClr val="663300"/>
                </a:solidFill>
              </a:rPr>
              <a:t>Не критикуете ребёнка после экзамена.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b="1" smtClean="0">
                <a:solidFill>
                  <a:srgbClr val="663300"/>
                </a:solidFill>
              </a:rPr>
              <a:t>Помните: главное – снизить напряжение и тревожность ребёнка и обеспечить ему подходящие условия для занятий</a:t>
            </a:r>
          </a:p>
          <a:p>
            <a:pPr eaLnBrk="1" hangingPunct="1">
              <a:lnSpc>
                <a:spcPct val="80000"/>
              </a:lnSpc>
            </a:pPr>
            <a:endParaRPr lang="ru-RU" altLang="ru-RU" sz="22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663300"/>
                </a:solidFill>
              </a:rPr>
              <a:t>Памятки родителям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6192838" cy="50403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1600" b="1" i="1" smtClean="0">
                <a:solidFill>
                  <a:srgbClr val="663300"/>
                </a:solidFill>
              </a:rPr>
              <a:t>Посоветуйте детям во время экзамена обратить внимание на следующее:</a:t>
            </a:r>
          </a:p>
          <a:p>
            <a:pPr eaLnBrk="1" hangingPunct="1">
              <a:lnSpc>
                <a:spcPct val="80000"/>
              </a:lnSpc>
            </a:pPr>
            <a:endParaRPr lang="ru-RU" altLang="ru-RU" sz="1600" b="1" smtClean="0">
              <a:solidFill>
                <a:srgbClr val="6633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altLang="ru-RU" sz="1600" b="1" smtClean="0">
                <a:solidFill>
                  <a:srgbClr val="663300"/>
                </a:solidFill>
              </a:rPr>
              <a:t>пробежать  глазами весь тест, чтобы увидеть, какого типа задания в нем содержаться (это поможет настроиться на работу);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1600" b="1" smtClean="0">
                <a:solidFill>
                  <a:srgbClr val="663300"/>
                </a:solidFill>
              </a:rPr>
              <a:t>внимательно прочитать вопрос до конца и понять его смысл (характерная ошибка во время тестирования- не дочитав до конца, по первым словам уже предполагают ответ и торопятся его вписать);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1600" b="1" smtClean="0">
                <a:solidFill>
                  <a:srgbClr val="663300"/>
                </a:solidFill>
              </a:rPr>
              <a:t>если не знаешь ответа на вопрос или не уверен, пропусти его и отметь, чтобы потом к нему вернуться;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1600" b="1" smtClean="0">
                <a:solidFill>
                  <a:srgbClr val="663300"/>
                </a:solidFill>
              </a:rPr>
              <a:t>если не смог в течение отведенного времени ответить на вопрос, есть смысл положиться на свою интуицию и указать наиболее вероятный вариант.</a:t>
            </a:r>
          </a:p>
          <a:p>
            <a:pPr algn="just" eaLnBrk="1" hangingPunct="1">
              <a:lnSpc>
                <a:spcPct val="80000"/>
              </a:lnSpc>
            </a:pPr>
            <a:endParaRPr lang="ru-RU" altLang="ru-RU" sz="1600" b="1" smtClean="0">
              <a:solidFill>
                <a:srgbClr val="6633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>
                <a:solidFill>
                  <a:srgbClr val="663300"/>
                </a:solidFill>
              </a:rPr>
              <a:t>     </a:t>
            </a:r>
            <a:r>
              <a:rPr lang="ru-RU" altLang="ru-RU" sz="1800" b="1" u="sng" smtClean="0">
                <a:solidFill>
                  <a:srgbClr val="663300"/>
                </a:solidFill>
              </a:rPr>
              <a:t>И помните: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b="1" smtClean="0">
                <a:solidFill>
                  <a:srgbClr val="663300"/>
                </a:solidFill>
              </a:rPr>
              <a:t>      самое главное- это снизить напряжение и тревожность ребенка и обеспечить подходящие условия для занятий.</a:t>
            </a:r>
          </a:p>
          <a:p>
            <a:pPr eaLnBrk="1" hangingPunct="1">
              <a:lnSpc>
                <a:spcPct val="80000"/>
              </a:lnSpc>
            </a:pPr>
            <a:endParaRPr lang="ru-RU" altLang="ru-RU" sz="1600" b="1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" descr="Коричневый мрамор"/>
          <p:cNvSpPr>
            <a:spLocks noChangeArrowheads="1" noChangeShapeType="1" noTextEdit="1"/>
          </p:cNvSpPr>
          <p:nvPr/>
        </p:nvSpPr>
        <p:spPr bwMode="auto">
          <a:xfrm rot="-1074162">
            <a:off x="684213" y="1557338"/>
            <a:ext cx="7334250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ru-RU" sz="5400" b="1" kern="10">
                <a:ln w="9525"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Monotype Corsiva" panose="03010101010201010101" pitchFamily="66" charset="0"/>
              </a:rPr>
              <a:t>Успешной </a:t>
            </a:r>
          </a:p>
          <a:p>
            <a:pPr algn="ctr"/>
            <a:r>
              <a:rPr lang="ru-RU" sz="5400" b="1" kern="10">
                <a:ln w="9525"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Monotype Corsiva" panose="03010101010201010101" pitchFamily="66" charset="0"/>
              </a:rPr>
              <a:t>сдачи </a:t>
            </a:r>
          </a:p>
          <a:p>
            <a:pPr algn="ctr"/>
            <a:r>
              <a:rPr lang="ru-RU" sz="5400" b="1" kern="10">
                <a:ln w="9525"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Monotype Corsiva" panose="03010101010201010101" pitchFamily="66" charset="0"/>
              </a:rPr>
              <a:t>экзаменов!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663300"/>
                </a:solidFill>
              </a:rPr>
              <a:t>Что такое стресс?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6192837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1200" b="1" i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600" b="1" u="sng" smtClean="0">
                <a:solidFill>
                  <a:srgbClr val="663300"/>
                </a:solidFill>
              </a:rPr>
              <a:t>Стресс</a:t>
            </a:r>
            <a:r>
              <a:rPr lang="ru-RU" altLang="ru-RU" sz="2600" b="1" smtClean="0">
                <a:solidFill>
                  <a:srgbClr val="663300"/>
                </a:solidFill>
              </a:rPr>
              <a:t> — состояние психического напряжения, возникающее у человека под влиянием сильных воздействий. Может оказывать как положительное, так и отрицательное влияние на жизнедеятельность, вплоть до ее полной дезорганизации.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 b="1" smtClean="0">
                <a:solidFill>
                  <a:srgbClr val="663300"/>
                </a:solidFill>
              </a:rPr>
              <a:t>физиологическая реакция организма, выражающаяся в состоянии напряжения, подавленности, спада;</a:t>
            </a:r>
          </a:p>
          <a:p>
            <a:pPr eaLnBrk="1" hangingPunct="1">
              <a:lnSpc>
                <a:spcPct val="80000"/>
              </a:lnSpc>
            </a:pPr>
            <a:endParaRPr lang="ru-RU" altLang="ru-RU" sz="260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b="1" i="1" smtClean="0">
                <a:solidFill>
                  <a:srgbClr val="663300"/>
                </a:solidFill>
              </a:rPr>
              <a:t>Симптомы экзаменационного стресса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2060575"/>
            <a:ext cx="54737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smtClean="0">
                <a:solidFill>
                  <a:srgbClr val="663300"/>
                </a:solidFill>
              </a:rPr>
              <a:t>ФИЗИОЛОГИЧЕСКИЕ СИМПТОМЫ: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усиление кожной сыпи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головные боли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тошнота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«медвежья болезнь» (диарея)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мышечное напряжение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углубление и учащение дыхания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учащённый пульс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перепады артериального давления </a:t>
            </a:r>
          </a:p>
          <a:p>
            <a:pPr eaLnBrk="1" hangingPunct="1">
              <a:lnSpc>
                <a:spcPct val="80000"/>
              </a:lnSpc>
            </a:pPr>
            <a:endParaRPr lang="ru-RU" altLang="ru-RU" sz="2400" b="1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b="1" i="1" smtClean="0">
                <a:solidFill>
                  <a:srgbClr val="663300"/>
                </a:solidFill>
              </a:rPr>
              <a:t>Симптомы экзаменационного стресса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060575"/>
            <a:ext cx="5257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solidFill>
                  <a:srgbClr val="663300"/>
                </a:solidFill>
              </a:rPr>
              <a:t>ЭМОЦИОНАЛЬНЫЕ СИМПТОМЫ: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чувство общего недомогания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растерянность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паника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страх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неуверенность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тревога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депрессия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подавленность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663300"/>
                </a:solidFill>
              </a:rPr>
              <a:t>раздражительность </a:t>
            </a:r>
          </a:p>
          <a:p>
            <a:pPr eaLnBrk="1" hangingPunct="1">
              <a:lnSpc>
                <a:spcPct val="90000"/>
              </a:lnSpc>
            </a:pPr>
            <a:endParaRPr lang="ru-RU" altLang="ru-RU" sz="2000" b="1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b="1" i="1" smtClean="0">
                <a:solidFill>
                  <a:srgbClr val="663300"/>
                </a:solidFill>
              </a:rPr>
              <a:t>Симптомы экзаменационного стресса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844675"/>
            <a:ext cx="5832475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000" b="1" smtClean="0">
                <a:solidFill>
                  <a:srgbClr val="663300"/>
                </a:solidFill>
              </a:rPr>
              <a:t>КОГНИТИВНЫЕ (ИНТЕЛЛЕКТУАЛЬНЫЕ) СИМПТОМЫ: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smtClean="0">
                <a:solidFill>
                  <a:srgbClr val="663300"/>
                </a:solidFill>
              </a:rPr>
              <a:t>чрезмерная самокритика, сравнение своей подготовленности с другими в невыгодном для себя свете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smtClean="0">
                <a:solidFill>
                  <a:srgbClr val="663300"/>
                </a:solidFill>
              </a:rPr>
              <a:t>неприятные воспоминания о провалах на экзаменах в прошлом (своих или чужих)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smtClean="0">
                <a:solidFill>
                  <a:srgbClr val="663300"/>
                </a:solidFill>
              </a:rPr>
              <a:t>воображение отрицательных последствий неудачи на экзамене (исключение из вуза, лишение стипендии и т.п.)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smtClean="0">
                <a:solidFill>
                  <a:srgbClr val="663300"/>
                </a:solidFill>
              </a:rPr>
              <a:t>кошмарные сновидения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smtClean="0">
                <a:solidFill>
                  <a:srgbClr val="663300"/>
                </a:solidFill>
              </a:rPr>
              <a:t>ухудшение памяти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smtClean="0">
                <a:solidFill>
                  <a:srgbClr val="663300"/>
                </a:solidFill>
              </a:rPr>
              <a:t>снижение способности к концентрации внимания, рассеянность 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b="1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b="1" i="1" smtClean="0">
                <a:solidFill>
                  <a:srgbClr val="663300"/>
                </a:solidFill>
              </a:rPr>
              <a:t>Симптомы экзаменационного стресса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b="1" smtClean="0">
                <a:solidFill>
                  <a:srgbClr val="663300"/>
                </a:solidFill>
              </a:rPr>
              <a:t>ПОВЕДЕНЧЕСКИЕ СИМПТОМЫ:</a:t>
            </a:r>
            <a:r>
              <a:rPr lang="ru-RU" altLang="ru-RU" sz="2000" smtClean="0">
                <a:solidFill>
                  <a:srgbClr val="6633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smtClean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smtClean="0">
                <a:solidFill>
                  <a:srgbClr val="663300"/>
                </a:solidFill>
              </a:rPr>
              <a:t>стремление заниматься любым другим делом, лишь бы не готовиться к экзамену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smtClean="0">
                <a:solidFill>
                  <a:srgbClr val="663300"/>
                </a:solidFill>
              </a:rPr>
              <a:t>избегание любых напоминаний об экзаменах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smtClean="0">
                <a:solidFill>
                  <a:srgbClr val="663300"/>
                </a:solidFill>
              </a:rPr>
              <a:t>уменьшение эффективности в учёбе в экзаменационный период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smtClean="0">
                <a:solidFill>
                  <a:srgbClr val="663300"/>
                </a:solidFill>
              </a:rPr>
              <a:t>вовлечение других людей в тревожные разговоры о предстоящих экзаменах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smtClean="0">
                <a:solidFill>
                  <a:srgbClr val="663300"/>
                </a:solidFill>
              </a:rPr>
              <a:t>увеличение употребления кофеина и алкоголя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smtClean="0">
                <a:solidFill>
                  <a:srgbClr val="663300"/>
                </a:solidFill>
              </a:rPr>
              <a:t>ухудшение сна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smtClean="0">
                <a:solidFill>
                  <a:srgbClr val="663300"/>
                </a:solidFill>
              </a:rPr>
              <a:t>ухудшение аппетита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i="1" smtClean="0">
                <a:solidFill>
                  <a:srgbClr val="663300"/>
                </a:solidFill>
              </a:rPr>
              <a:t>Стрессоустойчивость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63373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smtClean="0">
                <a:solidFill>
                  <a:srgbClr val="663300"/>
                </a:solidFill>
              </a:rPr>
              <a:t>    </a:t>
            </a:r>
            <a:r>
              <a:rPr lang="ru-RU" altLang="ru-RU" b="1" smtClean="0">
                <a:solidFill>
                  <a:srgbClr val="663300"/>
                </a:solidFill>
              </a:rPr>
              <a:t>определяется совокупностью личностных качеств, позволяющих человеку переносить значительные интеллектуальные, волевые и эмоциональные нагрузки, обусловленные особенностями профессиональной деятельности, без особых вредных последствий для деятельности, окружающих и своего здоровья. </a:t>
            </a:r>
            <a:br>
              <a:rPr lang="ru-RU" altLang="ru-RU" b="1" smtClean="0">
                <a:solidFill>
                  <a:srgbClr val="663300"/>
                </a:solidFill>
              </a:rPr>
            </a:br>
            <a:endParaRPr lang="ru-RU" altLang="ru-RU" b="1" smtClean="0">
              <a:solidFill>
                <a:srgbClr val="66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4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i="1" smtClean="0">
                <a:solidFill>
                  <a:srgbClr val="663300"/>
                </a:solidFill>
              </a:rPr>
              <a:t>Экзаменационный стресс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i="1" smtClean="0">
                <a:solidFill>
                  <a:srgbClr val="663300"/>
                </a:solidFill>
              </a:rPr>
              <a:t>Причины:</a:t>
            </a:r>
          </a:p>
          <a:p>
            <a:pPr eaLnBrk="1" hangingPunct="1"/>
            <a:r>
              <a:rPr lang="ru-RU" altLang="ru-RU" smtClean="0">
                <a:solidFill>
                  <a:srgbClr val="663300"/>
                </a:solidFill>
              </a:rPr>
              <a:t>интенсивная умственная деятельность;</a:t>
            </a:r>
          </a:p>
          <a:p>
            <a:pPr eaLnBrk="1" hangingPunct="1"/>
            <a:r>
              <a:rPr lang="ru-RU" altLang="ru-RU" smtClean="0">
                <a:solidFill>
                  <a:srgbClr val="663300"/>
                </a:solidFill>
              </a:rPr>
              <a:t>нагрузка на одни и те же мышцы и органы из-за длительного сидения; </a:t>
            </a:r>
          </a:p>
          <a:p>
            <a:pPr eaLnBrk="1" hangingPunct="1"/>
            <a:r>
              <a:rPr lang="ru-RU" altLang="ru-RU" smtClean="0">
                <a:solidFill>
                  <a:srgbClr val="663300"/>
                </a:solidFill>
              </a:rPr>
              <a:t>нарушение режима сна и отдыха; </a:t>
            </a:r>
          </a:p>
          <a:p>
            <a:pPr eaLnBrk="1" hangingPunct="1"/>
            <a:r>
              <a:rPr lang="ru-RU" altLang="ru-RU" smtClean="0">
                <a:solidFill>
                  <a:srgbClr val="663300"/>
                </a:solidFill>
              </a:rPr>
              <a:t>негативные переживания</a:t>
            </a:r>
          </a:p>
          <a:p>
            <a:pPr eaLnBrk="1" hangingPunct="1"/>
            <a:endParaRPr lang="ru-RU" altLang="ru-RU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663300"/>
                </a:solidFill>
              </a:rPr>
              <a:t>Памятки родителям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6121400" cy="4784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1400" smtClean="0"/>
              <a:t> </a:t>
            </a:r>
            <a:r>
              <a:rPr lang="ru-RU" altLang="ru-RU" sz="2200" b="1" smtClean="0">
                <a:solidFill>
                  <a:srgbClr val="663300"/>
                </a:solidFill>
              </a:rPr>
              <a:t>Внушайте ребёнку мысль, что количество баллов не является совершенным измерением его возможностей.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b="1" smtClean="0">
                <a:solidFill>
                  <a:srgbClr val="663300"/>
                </a:solidFill>
              </a:rPr>
              <a:t>Не повышайте тревожность ребёнка накануне экзаменов. Ребенку всегда передается волнение родителей, и если взрослые в ответственный момент могут справиться со своими эмоциями, то ребёнок в силу возрастных особенностей может не справиться со своими эмоциями и «сорваться».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b="1" smtClean="0">
                <a:solidFill>
                  <a:srgbClr val="663300"/>
                </a:solidFill>
              </a:rPr>
              <a:t>Обеспечьте дома удобное место для занятий, проследите, чтобы никто из домашних не мешал..</a:t>
            </a:r>
          </a:p>
          <a:p>
            <a:pPr eaLnBrk="1" hangingPunct="1">
              <a:lnSpc>
                <a:spcPct val="80000"/>
              </a:lnSpc>
            </a:pPr>
            <a:endParaRPr lang="ru-RU" altLang="ru-RU" sz="2200" b="1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схемы книгохранилища">
  <a:themeElements>
    <a:clrScheme name="Шаблон схемы книгохранилищ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схемы книгохранилища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схемы книгохранилищ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схемы книгохранилища</Template>
  <TotalTime>41</TotalTime>
  <Words>691</Words>
  <Application>Microsoft Office PowerPoint</Application>
  <PresentationFormat>Экран (4:3)</PresentationFormat>
  <Paragraphs>87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Шаблон схемы книгохранилища</vt:lpstr>
      <vt:lpstr>Презентация PowerPoint</vt:lpstr>
      <vt:lpstr>Что такое стресс?</vt:lpstr>
      <vt:lpstr>Симптомы экзаменационного стресса</vt:lpstr>
      <vt:lpstr>Симптомы экзаменационного стресса</vt:lpstr>
      <vt:lpstr>Симптомы экзаменационного стресса</vt:lpstr>
      <vt:lpstr>Симптомы экзаменационного стресса</vt:lpstr>
      <vt:lpstr>Стрессоустойчивость</vt:lpstr>
      <vt:lpstr>Экзаменационный стресс</vt:lpstr>
      <vt:lpstr>Памятки родителям</vt:lpstr>
      <vt:lpstr>Памятки родителям</vt:lpstr>
      <vt:lpstr>Памятки родителям</vt:lpstr>
      <vt:lpstr>Памятки родителям</vt:lpstr>
      <vt:lpstr>Памятки родителям</vt:lpstr>
      <vt:lpstr>Презентация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Katunina</dc:creator>
  <cp:keywords/>
  <dc:description/>
  <cp:lastModifiedBy>URI</cp:lastModifiedBy>
  <cp:revision>7</cp:revision>
  <dcterms:created xsi:type="dcterms:W3CDTF">2006-05-15T08:57:04Z</dcterms:created>
  <dcterms:modified xsi:type="dcterms:W3CDTF">2022-04-08T16:09:03Z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TC011594401049</vt:lpwstr>
  </property>
</Properties>
</file>